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2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embeddedFontLst>
    <p:embeddedFont>
      <p:font typeface="Julius Sans One" panose="020B0604020202020204" charset="0"/>
      <p:regular r:id="rId66"/>
    </p:embeddedFont>
    <p:embeddedFont>
      <p:font typeface="Proxima Nova"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p:restoredTop sz="94674"/>
  </p:normalViewPr>
  <p:slideViewPr>
    <p:cSldViewPr snapToGrid="0" snapToObjects="1">
      <p:cViewPr varScale="1">
        <p:scale>
          <a:sx n="216" d="100"/>
          <a:sy n="216" d="100"/>
        </p:scale>
        <p:origin x="1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SEEK = Sexual Education, Empowerment, and Knowledge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261ec5de9_3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261ec5de9_3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261ec5de9_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261ec5de9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61ec5de9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61ec5de9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261ec5de9_3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261ec5de9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261ec5de9_3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261ec5de9_3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261ec5de9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261ec5de9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261ec5de9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261ec5de9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261ec5de9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261ec5de9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261ec5de9_1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261ec5de9_1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261ec5de9_1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261ec5de9_1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261ec5de9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261ec5de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261ec5de9_1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261ec5de9_1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261ec5de9_12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261ec5de9_1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261ec5de9_1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261ec5de9_1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261ec5de9_1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261ec5de9_1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261ec5de9_1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261ec5de9_1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261ec5de9_1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261ec5de9_1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61ec5de9_1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61ec5de9_1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261ec5de9_12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261ec5de9_1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261ec5de9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261ec5de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261ec5de9_1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261ec5de9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261ec5de9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261ec5de9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261ec5de9_1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261ec5de9_1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261ec5de9_5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261ec5de9_5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61ec5de9_5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61ec5de9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261ec5de9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261ec5de9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261ec5de9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261ec5de9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261ec5de9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261ec5de9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261ec5de9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261ec5de9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61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261ec5de9_5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261ec5de9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261ec5de9_5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261ec5de9_5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261ec5de9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261ec5de9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261ec5de9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261ec5de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61ec5de9_5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61ec5de9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261ec5de9_5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261ec5de9_5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261ec5de9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261ec5de9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261ec5de9_5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261ec5de9_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will respond “what is bisexuality”, then “nope!”</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261ec5de9_5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261ec5de9_5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261ec5de9_5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261ec5de9_5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261ec5de9_5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261ec5de9_5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261ec5de9_5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261ec5de9_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61ec5de9_5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61ec5de9_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61ec5de9_5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61ec5de9_5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261ec5de9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261ec5de9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261ec5de9_5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261ec5de9_5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261ec5de9_5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261ec5de9_5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261ec5de9_5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261ec5de9_5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1ec5de9_5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1ec5de9_5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261ec5de9_5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261ec5de9_5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261ec5de9_5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261ec5de9_5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261ec5de9_5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261ec5de9_5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261ec5de9_5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261ec5de9_5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261ec5de9_5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261ec5de9_5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261ec5de9_5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261ec5de9_5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261ec5de9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261ec5de9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261ec5de9_5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261ec5de9_5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261ec5de9_5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261ec5de9_5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261ec5de9_5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261ec5de9_5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261ec5de9_5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261ec5de9_5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61ec5de9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61ec5de9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261ec5de9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261ec5de9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261ec5de9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261ec5de9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video" Target="https://www.youtube.com/embed/IhKTs_rJzsQ?feature=oembed" TargetMode="Externa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video" Target="https://www.youtube.com/embed/ECnb0oPOyZs?feature=oembed"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400400" y="0"/>
            <a:ext cx="4343199" cy="4343199"/>
          </a:xfrm>
          <a:prstGeom prst="rect">
            <a:avLst/>
          </a:prstGeom>
          <a:noFill/>
          <a:ln>
            <a:noFill/>
          </a:ln>
        </p:spPr>
      </p:pic>
      <p:sp>
        <p:nvSpPr>
          <p:cNvPr id="55" name="Google Shape;55;p13"/>
          <p:cNvSpPr/>
          <p:nvPr/>
        </p:nvSpPr>
        <p:spPr>
          <a:xfrm>
            <a:off x="0" y="4335025"/>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p:nvPr/>
        </p:nvSpPr>
        <p:spPr>
          <a:xfrm>
            <a:off x="471150" y="4517175"/>
            <a:ext cx="8201700" cy="8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700">
                <a:solidFill>
                  <a:srgbClr val="F3F3F3"/>
                </a:solidFill>
                <a:latin typeface="Proxima Nova"/>
                <a:ea typeface="Proxima Nova"/>
                <a:cs typeface="Proxima Nova"/>
                <a:sym typeface="Proxima Nova"/>
              </a:rPr>
              <a:t>Haley Ruth | Laura DeBoldt | </a:t>
            </a:r>
            <a:r>
              <a:rPr lang="en" sz="1700" b="1">
                <a:solidFill>
                  <a:srgbClr val="F3F3F3"/>
                </a:solidFill>
                <a:latin typeface="Proxima Nova"/>
                <a:ea typeface="Proxima Nova"/>
                <a:cs typeface="Proxima Nova"/>
                <a:sym typeface="Proxima Nova"/>
              </a:rPr>
              <a:t>Aishu Murari</a:t>
            </a:r>
            <a:r>
              <a:rPr lang="en" sz="1700">
                <a:solidFill>
                  <a:srgbClr val="F3F3F3"/>
                </a:solidFill>
                <a:latin typeface="Proxima Nova"/>
                <a:ea typeface="Proxima Nova"/>
                <a:cs typeface="Proxima Nova"/>
                <a:sym typeface="Proxima Nova"/>
              </a:rPr>
              <a:t> | Max Kern | </a:t>
            </a:r>
            <a:r>
              <a:rPr lang="en" sz="1700" b="1">
                <a:solidFill>
                  <a:srgbClr val="F3F3F3"/>
                </a:solidFill>
                <a:latin typeface="Proxima Nova"/>
                <a:ea typeface="Proxima Nova"/>
                <a:cs typeface="Proxima Nova"/>
                <a:sym typeface="Proxima Nova"/>
              </a:rPr>
              <a:t>Jingjing Bu</a:t>
            </a:r>
            <a:endParaRPr sz="1700" b="1">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44" name="Google Shape;144;p22"/>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45" name="Google Shape;145;p22"/>
          <p:cNvSpPr/>
          <p:nvPr/>
        </p:nvSpPr>
        <p:spPr>
          <a:xfrm>
            <a:off x="3090882" y="38963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22"/>
          <p:cNvPicPr preferRelativeResize="0"/>
          <p:nvPr/>
        </p:nvPicPr>
        <p:blipFill>
          <a:blip r:embed="rId4">
            <a:alphaModFix/>
          </a:blip>
          <a:stretch>
            <a:fillRect/>
          </a:stretch>
        </p:blipFill>
        <p:spPr>
          <a:xfrm>
            <a:off x="4905100" y="1267300"/>
            <a:ext cx="3879350" cy="320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54" name="Google Shape;154;p23"/>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55" name="Google Shape;155;p23"/>
          <p:cNvSpPr/>
          <p:nvPr/>
        </p:nvSpPr>
        <p:spPr>
          <a:xfrm>
            <a:off x="3090882" y="38963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23"/>
          <p:cNvPicPr preferRelativeResize="0"/>
          <p:nvPr/>
        </p:nvPicPr>
        <p:blipFill rotWithShape="1">
          <a:blip r:embed="rId4">
            <a:alphaModFix/>
          </a:blip>
          <a:srcRect l="4564" r="1907"/>
          <a:stretch/>
        </p:blipFill>
        <p:spPr>
          <a:xfrm>
            <a:off x="356975" y="1261700"/>
            <a:ext cx="3628574" cy="3208550"/>
          </a:xfrm>
          <a:prstGeom prst="rect">
            <a:avLst/>
          </a:prstGeom>
          <a:noFill/>
          <a:ln>
            <a:noFill/>
          </a:ln>
        </p:spPr>
      </p:pic>
      <p:pic>
        <p:nvPicPr>
          <p:cNvPr id="158" name="Google Shape;158;p23"/>
          <p:cNvPicPr preferRelativeResize="0"/>
          <p:nvPr/>
        </p:nvPicPr>
        <p:blipFill>
          <a:blip r:embed="rId5">
            <a:alphaModFix/>
          </a:blip>
          <a:stretch>
            <a:fillRect/>
          </a:stretch>
        </p:blipFill>
        <p:spPr>
          <a:xfrm>
            <a:off x="4802250" y="1267300"/>
            <a:ext cx="3963515" cy="3208550"/>
          </a:xfrm>
          <a:prstGeom prst="rect">
            <a:avLst/>
          </a:prstGeom>
          <a:noFill/>
          <a:ln>
            <a:noFill/>
          </a:ln>
        </p:spPr>
      </p:pic>
      <p:sp>
        <p:nvSpPr>
          <p:cNvPr id="159" name="Google Shape;159;p23"/>
          <p:cNvSpPr/>
          <p:nvPr/>
        </p:nvSpPr>
        <p:spPr>
          <a:xfrm>
            <a:off x="855710" y="2186350"/>
            <a:ext cx="7734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66" name="Google Shape;166;p24"/>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67" name="Google Shape;167;p24"/>
          <p:cNvSpPr/>
          <p:nvPr/>
        </p:nvSpPr>
        <p:spPr>
          <a:xfrm>
            <a:off x="3090882" y="38963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4"/>
          <p:cNvPicPr preferRelativeResize="0"/>
          <p:nvPr/>
        </p:nvPicPr>
        <p:blipFill rotWithShape="1">
          <a:blip r:embed="rId4">
            <a:alphaModFix/>
          </a:blip>
          <a:srcRect l="5434" r="5612"/>
          <a:stretch/>
        </p:blipFill>
        <p:spPr>
          <a:xfrm>
            <a:off x="408400" y="1261700"/>
            <a:ext cx="3525726" cy="3208550"/>
          </a:xfrm>
          <a:prstGeom prst="rect">
            <a:avLst/>
          </a:prstGeom>
          <a:noFill/>
          <a:ln>
            <a:noFill/>
          </a:ln>
        </p:spPr>
      </p:pic>
      <p:sp>
        <p:nvSpPr>
          <p:cNvPr id="170" name="Google Shape;170;p24"/>
          <p:cNvSpPr/>
          <p:nvPr/>
        </p:nvSpPr>
        <p:spPr>
          <a:xfrm>
            <a:off x="3541226" y="3896350"/>
            <a:ext cx="188400" cy="188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4"/>
          <p:cNvPicPr preferRelativeResize="0"/>
          <p:nvPr/>
        </p:nvPicPr>
        <p:blipFill>
          <a:blip r:embed="rId5">
            <a:alphaModFix/>
          </a:blip>
          <a:stretch>
            <a:fillRect/>
          </a:stretch>
        </p:blipFill>
        <p:spPr>
          <a:xfrm>
            <a:off x="4853675" y="1261700"/>
            <a:ext cx="3920661" cy="3208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78" name="Google Shape;178;p25"/>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79" name="Google Shape;179;p25"/>
          <p:cNvSpPr/>
          <p:nvPr/>
        </p:nvSpPr>
        <p:spPr>
          <a:xfrm>
            <a:off x="3090882" y="38963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5"/>
          <p:cNvPicPr preferRelativeResize="0"/>
          <p:nvPr/>
        </p:nvPicPr>
        <p:blipFill rotWithShape="1">
          <a:blip r:embed="rId4">
            <a:alphaModFix/>
          </a:blip>
          <a:srcRect l="5434" r="5612"/>
          <a:stretch/>
        </p:blipFill>
        <p:spPr>
          <a:xfrm>
            <a:off x="408400" y="1261700"/>
            <a:ext cx="3525726" cy="3208550"/>
          </a:xfrm>
          <a:prstGeom prst="rect">
            <a:avLst/>
          </a:prstGeom>
          <a:noFill/>
          <a:ln>
            <a:noFill/>
          </a:ln>
        </p:spPr>
      </p:pic>
      <p:sp>
        <p:nvSpPr>
          <p:cNvPr id="182" name="Google Shape;182;p25"/>
          <p:cNvSpPr/>
          <p:nvPr/>
        </p:nvSpPr>
        <p:spPr>
          <a:xfrm>
            <a:off x="3541226" y="3896350"/>
            <a:ext cx="188400" cy="188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5"/>
          <p:cNvPicPr preferRelativeResize="0"/>
          <p:nvPr/>
        </p:nvPicPr>
        <p:blipFill>
          <a:blip r:embed="rId5">
            <a:alphaModFix/>
          </a:blip>
          <a:stretch>
            <a:fillRect/>
          </a:stretch>
        </p:blipFill>
        <p:spPr>
          <a:xfrm>
            <a:off x="100650" y="1261700"/>
            <a:ext cx="3920661" cy="3208549"/>
          </a:xfrm>
          <a:prstGeom prst="rect">
            <a:avLst/>
          </a:prstGeom>
          <a:noFill/>
          <a:ln>
            <a:noFill/>
          </a:ln>
        </p:spPr>
      </p:pic>
      <p:pic>
        <p:nvPicPr>
          <p:cNvPr id="184" name="Google Shape;184;p25"/>
          <p:cNvPicPr preferRelativeResize="0"/>
          <p:nvPr/>
        </p:nvPicPr>
        <p:blipFill>
          <a:blip r:embed="rId6">
            <a:alphaModFix/>
          </a:blip>
          <a:stretch>
            <a:fillRect/>
          </a:stretch>
        </p:blipFill>
        <p:spPr>
          <a:xfrm>
            <a:off x="4853675" y="1261701"/>
            <a:ext cx="3734163" cy="320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91" name="Google Shape;191;p26"/>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92" name="Google Shape;192;p26"/>
          <p:cNvSpPr/>
          <p:nvPr/>
        </p:nvSpPr>
        <p:spPr>
          <a:xfrm>
            <a:off x="3090882" y="38963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26"/>
          <p:cNvPicPr preferRelativeResize="0"/>
          <p:nvPr/>
        </p:nvPicPr>
        <p:blipFill rotWithShape="1">
          <a:blip r:embed="rId4">
            <a:alphaModFix/>
          </a:blip>
          <a:srcRect l="5434" r="5612"/>
          <a:stretch/>
        </p:blipFill>
        <p:spPr>
          <a:xfrm>
            <a:off x="408400" y="1261700"/>
            <a:ext cx="3525726" cy="3208550"/>
          </a:xfrm>
          <a:prstGeom prst="rect">
            <a:avLst/>
          </a:prstGeom>
          <a:noFill/>
          <a:ln>
            <a:noFill/>
          </a:ln>
        </p:spPr>
      </p:pic>
      <p:sp>
        <p:nvSpPr>
          <p:cNvPr id="195" name="Google Shape;195;p26"/>
          <p:cNvSpPr/>
          <p:nvPr/>
        </p:nvSpPr>
        <p:spPr>
          <a:xfrm>
            <a:off x="3541226" y="3896350"/>
            <a:ext cx="188400" cy="188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6"/>
          <p:cNvPicPr preferRelativeResize="0"/>
          <p:nvPr/>
        </p:nvPicPr>
        <p:blipFill>
          <a:blip r:embed="rId5">
            <a:alphaModFix/>
          </a:blip>
          <a:stretch>
            <a:fillRect/>
          </a:stretch>
        </p:blipFill>
        <p:spPr>
          <a:xfrm>
            <a:off x="193888" y="1261701"/>
            <a:ext cx="3734163" cy="3208550"/>
          </a:xfrm>
          <a:prstGeom prst="rect">
            <a:avLst/>
          </a:prstGeom>
          <a:noFill/>
          <a:ln>
            <a:noFill/>
          </a:ln>
        </p:spPr>
      </p:pic>
      <p:pic>
        <p:nvPicPr>
          <p:cNvPr id="197" name="Google Shape;197;p26"/>
          <p:cNvPicPr preferRelativeResize="0"/>
          <p:nvPr/>
        </p:nvPicPr>
        <p:blipFill>
          <a:blip r:embed="rId6">
            <a:alphaModFix/>
          </a:blip>
          <a:stretch>
            <a:fillRect/>
          </a:stretch>
        </p:blipFill>
        <p:spPr>
          <a:xfrm>
            <a:off x="4853675" y="1261700"/>
            <a:ext cx="3810158" cy="3208550"/>
          </a:xfrm>
          <a:prstGeom prst="rect">
            <a:avLst/>
          </a:prstGeom>
          <a:noFill/>
          <a:ln>
            <a:noFill/>
          </a:ln>
        </p:spPr>
      </p:pic>
      <p:sp>
        <p:nvSpPr>
          <p:cNvPr id="198" name="Google Shape;198;p26"/>
          <p:cNvSpPr/>
          <p:nvPr/>
        </p:nvSpPr>
        <p:spPr>
          <a:xfrm>
            <a:off x="1555860" y="2024775"/>
            <a:ext cx="7734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Testing Process</a:t>
            </a:r>
            <a:endParaRPr sz="2800">
              <a:solidFill>
                <a:srgbClr val="FFFFFF"/>
              </a:solidFill>
              <a:latin typeface="Julius Sans One"/>
              <a:ea typeface="Julius Sans One"/>
              <a:cs typeface="Julius Sans One"/>
              <a:sym typeface="Julius Sans One"/>
            </a:endParaRPr>
          </a:p>
        </p:txBody>
      </p:sp>
      <p:pic>
        <p:nvPicPr>
          <p:cNvPr id="205" name="Google Shape;205;p27"/>
          <p:cNvPicPr preferRelativeResize="0"/>
          <p:nvPr/>
        </p:nvPicPr>
        <p:blipFill>
          <a:blip r:embed="rId3">
            <a:alphaModFix/>
          </a:blip>
          <a:stretch>
            <a:fillRect/>
          </a:stretch>
        </p:blipFill>
        <p:spPr>
          <a:xfrm>
            <a:off x="1632900" y="1531750"/>
            <a:ext cx="476250" cy="476250"/>
          </a:xfrm>
          <a:prstGeom prst="rect">
            <a:avLst/>
          </a:prstGeom>
          <a:noFill/>
          <a:ln>
            <a:noFill/>
          </a:ln>
        </p:spPr>
      </p:pic>
      <p:sp>
        <p:nvSpPr>
          <p:cNvPr id="206" name="Google Shape;206;p27"/>
          <p:cNvSpPr txBox="1"/>
          <p:nvPr/>
        </p:nvSpPr>
        <p:spPr>
          <a:xfrm>
            <a:off x="1725875" y="1531750"/>
            <a:ext cx="5878200" cy="24696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800">
                <a:solidFill>
                  <a:srgbClr val="434343"/>
                </a:solidFill>
              </a:rPr>
              <a:t>Explain Design </a:t>
            </a:r>
            <a:endParaRPr sz="1800">
              <a:solidFill>
                <a:srgbClr val="434343"/>
              </a:solidFill>
            </a:endParaRPr>
          </a:p>
          <a:p>
            <a:pPr marL="0" lvl="0" indent="0" algn="l" rtl="0">
              <a:lnSpc>
                <a:spcPct val="150000"/>
              </a:lnSpc>
              <a:spcBef>
                <a:spcPts val="0"/>
              </a:spcBef>
              <a:spcAft>
                <a:spcPts val="0"/>
              </a:spcAft>
              <a:buNone/>
            </a:pPr>
            <a:endParaRPr sz="1800">
              <a:solidFill>
                <a:srgbClr val="434343"/>
              </a:solidFill>
            </a:endParaRPr>
          </a:p>
          <a:p>
            <a:pPr marL="457200" lvl="0" indent="0" algn="l" rtl="0">
              <a:lnSpc>
                <a:spcPct val="150000"/>
              </a:lnSpc>
              <a:spcBef>
                <a:spcPts val="0"/>
              </a:spcBef>
              <a:spcAft>
                <a:spcPts val="0"/>
              </a:spcAft>
              <a:buNone/>
            </a:pPr>
            <a:r>
              <a:rPr lang="en" sz="1800">
                <a:solidFill>
                  <a:srgbClr val="434343"/>
                </a:solidFill>
              </a:rPr>
              <a:t>Task 1 walkthrough </a:t>
            </a:r>
            <a:endParaRPr sz="1800">
              <a:solidFill>
                <a:srgbClr val="434343"/>
              </a:solidFill>
            </a:endParaRPr>
          </a:p>
          <a:p>
            <a:pPr marL="0" lvl="0" indent="0" algn="l" rtl="0">
              <a:lnSpc>
                <a:spcPct val="150000"/>
              </a:lnSpc>
              <a:spcBef>
                <a:spcPts val="0"/>
              </a:spcBef>
              <a:spcAft>
                <a:spcPts val="0"/>
              </a:spcAft>
              <a:buNone/>
            </a:pPr>
            <a:endParaRPr sz="1800">
              <a:solidFill>
                <a:srgbClr val="434343"/>
              </a:solidFill>
            </a:endParaRPr>
          </a:p>
          <a:p>
            <a:pPr marL="457200" lvl="0" indent="0" algn="l" rtl="0">
              <a:lnSpc>
                <a:spcPct val="150000"/>
              </a:lnSpc>
              <a:spcBef>
                <a:spcPts val="0"/>
              </a:spcBef>
              <a:spcAft>
                <a:spcPts val="0"/>
              </a:spcAft>
              <a:buNone/>
            </a:pPr>
            <a:r>
              <a:rPr lang="en" sz="1800">
                <a:solidFill>
                  <a:srgbClr val="434343"/>
                </a:solidFill>
              </a:rPr>
              <a:t>Task 2 walkthrough</a:t>
            </a:r>
            <a:endParaRPr sz="1800">
              <a:solidFill>
                <a:srgbClr val="434343"/>
              </a:solidFill>
            </a:endParaRPr>
          </a:p>
          <a:p>
            <a:pPr marL="0" lvl="0" indent="0" algn="l" rtl="0">
              <a:lnSpc>
                <a:spcPct val="150000"/>
              </a:lnSpc>
              <a:spcBef>
                <a:spcPts val="0"/>
              </a:spcBef>
              <a:spcAft>
                <a:spcPts val="0"/>
              </a:spcAft>
              <a:buNone/>
            </a:pPr>
            <a:endParaRPr sz="1800">
              <a:solidFill>
                <a:srgbClr val="434343"/>
              </a:solidFill>
            </a:endParaRPr>
          </a:p>
          <a:p>
            <a:pPr marL="457200" lvl="0" indent="0" algn="l" rtl="0">
              <a:lnSpc>
                <a:spcPct val="150000"/>
              </a:lnSpc>
              <a:spcBef>
                <a:spcPts val="0"/>
              </a:spcBef>
              <a:spcAft>
                <a:spcPts val="0"/>
              </a:spcAft>
              <a:buNone/>
            </a:pPr>
            <a:r>
              <a:rPr lang="en" sz="1800">
                <a:solidFill>
                  <a:srgbClr val="434343"/>
                </a:solidFill>
              </a:rPr>
              <a:t>Questions/Feedback </a:t>
            </a:r>
            <a:endParaRPr sz="1800">
              <a:solidFill>
                <a:srgbClr val="434343"/>
              </a:solidFill>
            </a:endParaRPr>
          </a:p>
          <a:p>
            <a:pPr marL="0" lvl="0" indent="0" algn="l" rtl="0">
              <a:lnSpc>
                <a:spcPct val="150000"/>
              </a:lnSpc>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457200" lvl="0" indent="0" algn="l" rtl="0">
              <a:spcBef>
                <a:spcPts val="0"/>
              </a:spcBef>
              <a:spcAft>
                <a:spcPts val="0"/>
              </a:spcAft>
              <a:buNone/>
            </a:pPr>
            <a:endParaRPr sz="1800"/>
          </a:p>
        </p:txBody>
      </p:sp>
      <p:pic>
        <p:nvPicPr>
          <p:cNvPr id="207" name="Google Shape;207;p27"/>
          <p:cNvPicPr preferRelativeResize="0"/>
          <p:nvPr/>
        </p:nvPicPr>
        <p:blipFill>
          <a:blip r:embed="rId4">
            <a:alphaModFix/>
          </a:blip>
          <a:stretch>
            <a:fillRect/>
          </a:stretch>
        </p:blipFill>
        <p:spPr>
          <a:xfrm>
            <a:off x="1632900" y="2370300"/>
            <a:ext cx="476250" cy="476250"/>
          </a:xfrm>
          <a:prstGeom prst="rect">
            <a:avLst/>
          </a:prstGeom>
          <a:noFill/>
          <a:ln>
            <a:noFill/>
          </a:ln>
        </p:spPr>
      </p:pic>
      <p:pic>
        <p:nvPicPr>
          <p:cNvPr id="208" name="Google Shape;208;p27"/>
          <p:cNvPicPr preferRelativeResize="0"/>
          <p:nvPr/>
        </p:nvPicPr>
        <p:blipFill>
          <a:blip r:embed="rId4">
            <a:alphaModFix/>
          </a:blip>
          <a:stretch>
            <a:fillRect/>
          </a:stretch>
        </p:blipFill>
        <p:spPr>
          <a:xfrm>
            <a:off x="1632900" y="3208850"/>
            <a:ext cx="476250" cy="476250"/>
          </a:xfrm>
          <a:prstGeom prst="rect">
            <a:avLst/>
          </a:prstGeom>
          <a:noFill/>
          <a:ln>
            <a:noFill/>
          </a:ln>
        </p:spPr>
      </p:pic>
      <p:pic>
        <p:nvPicPr>
          <p:cNvPr id="209" name="Google Shape;209;p27"/>
          <p:cNvPicPr preferRelativeResize="0"/>
          <p:nvPr/>
        </p:nvPicPr>
        <p:blipFill>
          <a:blip r:embed="rId5">
            <a:alphaModFix/>
          </a:blip>
          <a:stretch>
            <a:fillRect/>
          </a:stretch>
        </p:blipFill>
        <p:spPr>
          <a:xfrm>
            <a:off x="1661475" y="4001350"/>
            <a:ext cx="419100" cy="4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Testing Results</a:t>
            </a:r>
            <a:endParaRPr sz="2800">
              <a:solidFill>
                <a:srgbClr val="FFFFFF"/>
              </a:solidFill>
              <a:latin typeface="Julius Sans One"/>
              <a:ea typeface="Julius Sans One"/>
              <a:cs typeface="Julius Sans One"/>
              <a:sym typeface="Julius Sans One"/>
            </a:endParaRPr>
          </a:p>
        </p:txBody>
      </p:sp>
      <p:sp>
        <p:nvSpPr>
          <p:cNvPr id="216" name="Google Shape;216;p28"/>
          <p:cNvSpPr txBox="1"/>
          <p:nvPr/>
        </p:nvSpPr>
        <p:spPr>
          <a:xfrm>
            <a:off x="601463" y="1135475"/>
            <a:ext cx="4958700" cy="329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Heuristics</a:t>
            </a:r>
            <a:endParaRPr sz="1800">
              <a:solidFill>
                <a:srgbClr val="434343"/>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Consistency </a:t>
            </a:r>
            <a:endParaRPr sz="1800">
              <a:solidFill>
                <a:srgbClr val="434343"/>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User control and freedom</a:t>
            </a:r>
            <a:endParaRPr sz="1800">
              <a:solidFill>
                <a:srgbClr val="434343"/>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Match between system and the real world</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p:txBody>
      </p:sp>
      <p:pic>
        <p:nvPicPr>
          <p:cNvPr id="217" name="Google Shape;217;p28"/>
          <p:cNvPicPr preferRelativeResize="0"/>
          <p:nvPr/>
        </p:nvPicPr>
        <p:blipFill>
          <a:blip r:embed="rId3">
            <a:alphaModFix/>
          </a:blip>
          <a:stretch>
            <a:fillRect/>
          </a:stretch>
        </p:blipFill>
        <p:spPr>
          <a:xfrm>
            <a:off x="6086400" y="1135465"/>
            <a:ext cx="2359776" cy="1596650"/>
          </a:xfrm>
          <a:prstGeom prst="rect">
            <a:avLst/>
          </a:prstGeom>
          <a:noFill/>
          <a:ln>
            <a:noFill/>
          </a:ln>
        </p:spPr>
      </p:pic>
      <p:pic>
        <p:nvPicPr>
          <p:cNvPr id="218" name="Google Shape;218;p28"/>
          <p:cNvPicPr preferRelativeResize="0"/>
          <p:nvPr/>
        </p:nvPicPr>
        <p:blipFill>
          <a:blip r:embed="rId4">
            <a:alphaModFix/>
          </a:blip>
          <a:stretch>
            <a:fillRect/>
          </a:stretch>
        </p:blipFill>
        <p:spPr>
          <a:xfrm>
            <a:off x="6134675" y="3059097"/>
            <a:ext cx="2263219" cy="1521175"/>
          </a:xfrm>
          <a:prstGeom prst="rect">
            <a:avLst/>
          </a:prstGeom>
          <a:noFill/>
          <a:ln>
            <a:noFill/>
          </a:ln>
        </p:spPr>
      </p:pic>
      <p:pic>
        <p:nvPicPr>
          <p:cNvPr id="219" name="Google Shape;219;p28"/>
          <p:cNvPicPr preferRelativeResize="0"/>
          <p:nvPr/>
        </p:nvPicPr>
        <p:blipFill rotWithShape="1">
          <a:blip r:embed="rId5">
            <a:alphaModFix/>
          </a:blip>
          <a:srcRect l="72147" t="76216" b="3626"/>
          <a:stretch/>
        </p:blipFill>
        <p:spPr>
          <a:xfrm rot="-5400000">
            <a:off x="2256450" y="3021250"/>
            <a:ext cx="1648725" cy="1595525"/>
          </a:xfrm>
          <a:prstGeom prst="rect">
            <a:avLst/>
          </a:prstGeom>
          <a:noFill/>
          <a:ln>
            <a:noFill/>
          </a:ln>
        </p:spPr>
      </p:pic>
      <p:pic>
        <p:nvPicPr>
          <p:cNvPr id="220" name="Google Shape;220;p28"/>
          <p:cNvPicPr preferRelativeResize="0"/>
          <p:nvPr/>
        </p:nvPicPr>
        <p:blipFill rotWithShape="1">
          <a:blip r:embed="rId5">
            <a:alphaModFix/>
          </a:blip>
          <a:srcRect l="8031" t="73530" r="73234" b="13777"/>
          <a:stretch/>
        </p:blipFill>
        <p:spPr>
          <a:xfrm rot="-5400000">
            <a:off x="4023812" y="3068888"/>
            <a:ext cx="1652625" cy="1501150"/>
          </a:xfrm>
          <a:prstGeom prst="rect">
            <a:avLst/>
          </a:prstGeom>
          <a:noFill/>
          <a:ln>
            <a:noFill/>
          </a:ln>
        </p:spPr>
      </p:pic>
      <p:pic>
        <p:nvPicPr>
          <p:cNvPr id="221" name="Google Shape;221;p28"/>
          <p:cNvPicPr preferRelativeResize="0"/>
          <p:nvPr/>
        </p:nvPicPr>
        <p:blipFill rotWithShape="1">
          <a:blip r:embed="rId6">
            <a:alphaModFix/>
          </a:blip>
          <a:srcRect l="20908" t="20479" r="29999" b="10844"/>
          <a:stretch/>
        </p:blipFill>
        <p:spPr>
          <a:xfrm>
            <a:off x="411400" y="2993138"/>
            <a:ext cx="1572300" cy="16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28" name="Google Shape;228;p29"/>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35" name="Google Shape;235;p30"/>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Added progress bar to lead student through steps to customize AI agent</a:t>
            </a: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42" name="Google Shape;242;p31"/>
          <p:cNvPicPr preferRelativeResize="0"/>
          <p:nvPr/>
        </p:nvPicPr>
        <p:blipFill rotWithShape="1">
          <a:blip r:embed="rId3">
            <a:alphaModFix/>
          </a:blip>
          <a:srcRect l="61367" t="66882" r="9076" b="5729"/>
          <a:stretch/>
        </p:blipFill>
        <p:spPr>
          <a:xfrm>
            <a:off x="5269200" y="983225"/>
            <a:ext cx="3174100" cy="3898375"/>
          </a:xfrm>
          <a:prstGeom prst="rect">
            <a:avLst/>
          </a:prstGeom>
          <a:noFill/>
          <a:ln>
            <a:noFill/>
          </a:ln>
        </p:spPr>
      </p:pic>
      <p:pic>
        <p:nvPicPr>
          <p:cNvPr id="243" name="Google Shape;243;p31"/>
          <p:cNvPicPr preferRelativeResize="0"/>
          <p:nvPr/>
        </p:nvPicPr>
        <p:blipFill rotWithShape="1">
          <a:blip r:embed="rId4">
            <a:alphaModFix/>
          </a:blip>
          <a:srcRect l="21847" t="17484" r="8398" b="17542"/>
          <a:stretch/>
        </p:blipFill>
        <p:spPr>
          <a:xfrm>
            <a:off x="408575" y="1463950"/>
            <a:ext cx="3561676" cy="2747199"/>
          </a:xfrm>
          <a:prstGeom prst="rect">
            <a:avLst/>
          </a:prstGeom>
          <a:noFill/>
          <a:ln>
            <a:noFill/>
          </a:ln>
        </p:spPr>
      </p:pic>
      <p:sp>
        <p:nvSpPr>
          <p:cNvPr id="244" name="Google Shape;244;p31"/>
          <p:cNvSpPr/>
          <p:nvPr/>
        </p:nvSpPr>
        <p:spPr>
          <a:xfrm>
            <a:off x="4274200" y="2551200"/>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p:nvPr/>
        </p:nvSpPr>
        <p:spPr>
          <a:xfrm>
            <a:off x="596850" y="1419000"/>
            <a:ext cx="7950300" cy="230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Proxima Nova"/>
                <a:ea typeface="Proxima Nova"/>
                <a:cs typeface="Proxima Nova"/>
                <a:sym typeface="Proxima Nova"/>
              </a:rPr>
              <a:t>“Studies have demonstrated that young people are seeking reliable, honest and supportive sources of information—whether from their families, teachers or others in their communities. In particular, studies suggest that the needs of sexual minority youth are not being met in school sex education or by their parents.”</a:t>
            </a:r>
            <a:endParaRPr sz="24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800">
              <a:solidFill>
                <a:srgbClr val="FFFFFF"/>
              </a:solidFill>
            </a:endParaRPr>
          </a:p>
        </p:txBody>
      </p:sp>
      <p:sp>
        <p:nvSpPr>
          <p:cNvPr id="63" name="Google Shape;63;p14"/>
          <p:cNvSpPr txBox="1"/>
          <p:nvPr/>
        </p:nvSpPr>
        <p:spPr>
          <a:xfrm>
            <a:off x="-125" y="4733475"/>
            <a:ext cx="91440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 [1] https://www.guttmacher.org/perspectives50/sex-ed-us-look-back-and-ahead</a:t>
            </a:r>
            <a:endParaRPr>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51" name="Google Shape;251;p32"/>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Added progress bar to lead student through steps to customize AI agent</a:t>
            </a: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58" name="Google Shape;258;p33"/>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Replaced icons to be more representative of their function</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65" name="Google Shape;265;p34"/>
          <p:cNvSpPr/>
          <p:nvPr/>
        </p:nvSpPr>
        <p:spPr>
          <a:xfrm>
            <a:off x="4257900" y="2585213"/>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4"/>
          <p:cNvPicPr preferRelativeResize="0"/>
          <p:nvPr/>
        </p:nvPicPr>
        <p:blipFill rotWithShape="1">
          <a:blip r:embed="rId3">
            <a:alphaModFix/>
          </a:blip>
          <a:srcRect l="45135" t="12205" r="9401" b="44387"/>
          <a:stretch/>
        </p:blipFill>
        <p:spPr>
          <a:xfrm>
            <a:off x="492475" y="1304007"/>
            <a:ext cx="3608274" cy="3135124"/>
          </a:xfrm>
          <a:prstGeom prst="rect">
            <a:avLst/>
          </a:prstGeom>
          <a:noFill/>
          <a:ln>
            <a:noFill/>
          </a:ln>
        </p:spPr>
      </p:pic>
      <p:pic>
        <p:nvPicPr>
          <p:cNvPr id="267" name="Google Shape;267;p34"/>
          <p:cNvPicPr preferRelativeResize="0"/>
          <p:nvPr/>
        </p:nvPicPr>
        <p:blipFill rotWithShape="1">
          <a:blip r:embed="rId4">
            <a:alphaModFix/>
          </a:blip>
          <a:srcRect l="74967" t="37212" r="9109" b="52067"/>
          <a:stretch/>
        </p:blipFill>
        <p:spPr>
          <a:xfrm>
            <a:off x="5106125" y="1190250"/>
            <a:ext cx="3768100" cy="336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74" name="Google Shape;274;p35"/>
          <p:cNvPicPr preferRelativeResize="0"/>
          <p:nvPr/>
        </p:nvPicPr>
        <p:blipFill rotWithShape="1">
          <a:blip r:embed="rId3">
            <a:alphaModFix/>
          </a:blip>
          <a:srcRect l="76538" t="49300" r="8135" b="42822"/>
          <a:stretch/>
        </p:blipFill>
        <p:spPr>
          <a:xfrm>
            <a:off x="5101600" y="1700125"/>
            <a:ext cx="3608400" cy="2458325"/>
          </a:xfrm>
          <a:prstGeom prst="rect">
            <a:avLst/>
          </a:prstGeom>
          <a:noFill/>
          <a:ln>
            <a:noFill/>
          </a:ln>
        </p:spPr>
      </p:pic>
      <p:pic>
        <p:nvPicPr>
          <p:cNvPr id="275" name="Google Shape;275;p35"/>
          <p:cNvPicPr preferRelativeResize="0"/>
          <p:nvPr/>
        </p:nvPicPr>
        <p:blipFill rotWithShape="1">
          <a:blip r:embed="rId4">
            <a:alphaModFix/>
          </a:blip>
          <a:srcRect l="48271" t="55620" r="7531" b="8747"/>
          <a:stretch/>
        </p:blipFill>
        <p:spPr>
          <a:xfrm>
            <a:off x="556525" y="1700125"/>
            <a:ext cx="3350849" cy="2458324"/>
          </a:xfrm>
          <a:prstGeom prst="rect">
            <a:avLst/>
          </a:prstGeom>
          <a:noFill/>
          <a:ln>
            <a:noFill/>
          </a:ln>
        </p:spPr>
      </p:pic>
      <p:sp>
        <p:nvSpPr>
          <p:cNvPr id="276" name="Google Shape;276;p35"/>
          <p:cNvSpPr/>
          <p:nvPr/>
        </p:nvSpPr>
        <p:spPr>
          <a:xfrm>
            <a:off x="42579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83" name="Google Shape;283;p36"/>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Replaced icons to be more representative of their function</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90" name="Google Shape;290;p37"/>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Made drop-down menu more specific and understandable</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97" name="Google Shape;297;p38"/>
          <p:cNvPicPr preferRelativeResize="0"/>
          <p:nvPr/>
        </p:nvPicPr>
        <p:blipFill rotWithShape="1">
          <a:blip r:embed="rId3">
            <a:alphaModFix/>
          </a:blip>
          <a:srcRect l="53984" t="9884" r="23145" b="73579"/>
          <a:stretch/>
        </p:blipFill>
        <p:spPr>
          <a:xfrm>
            <a:off x="5237800" y="1348325"/>
            <a:ext cx="3157039" cy="3025550"/>
          </a:xfrm>
          <a:prstGeom prst="rect">
            <a:avLst/>
          </a:prstGeom>
          <a:noFill/>
          <a:ln>
            <a:noFill/>
          </a:ln>
        </p:spPr>
      </p:pic>
      <p:sp>
        <p:nvSpPr>
          <p:cNvPr id="298" name="Google Shape;298;p38"/>
          <p:cNvSpPr/>
          <p:nvPr/>
        </p:nvSpPr>
        <p:spPr>
          <a:xfrm>
            <a:off x="4257888" y="2574750"/>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38"/>
          <p:cNvPicPr preferRelativeResize="0"/>
          <p:nvPr/>
        </p:nvPicPr>
        <p:blipFill rotWithShape="1">
          <a:blip r:embed="rId4">
            <a:alphaModFix/>
          </a:blip>
          <a:srcRect l="9663" t="9804" r="23460" b="27828"/>
          <a:stretch/>
        </p:blipFill>
        <p:spPr>
          <a:xfrm>
            <a:off x="467450" y="1510388"/>
            <a:ext cx="3578226" cy="2701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306" name="Google Shape;306;p39"/>
          <p:cNvSpPr txBox="1"/>
          <p:nvPr/>
        </p:nvSpPr>
        <p:spPr>
          <a:xfrm>
            <a:off x="905075" y="1385500"/>
            <a:ext cx="7528500" cy="277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Made drop-down menu more specific and understandable</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13" name="Google Shape;313;p40"/>
          <p:cNvPicPr preferRelativeResize="0"/>
          <p:nvPr/>
        </p:nvPicPr>
        <p:blipFill rotWithShape="1">
          <a:blip r:embed="rId3">
            <a:alphaModFix/>
          </a:blip>
          <a:srcRect l="54666" t="35247" r="4792" b="39966"/>
          <a:stretch/>
        </p:blipFill>
        <p:spPr>
          <a:xfrm rot="1">
            <a:off x="2238487" y="1026601"/>
            <a:ext cx="4667025" cy="3781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20" name="Google Shape;320;p41"/>
          <p:cNvPicPr preferRelativeResize="0"/>
          <p:nvPr/>
        </p:nvPicPr>
        <p:blipFill rotWithShape="1">
          <a:blip r:embed="rId3">
            <a:alphaModFix/>
          </a:blip>
          <a:srcRect l="59484" t="66350" r="7336" b="5365"/>
          <a:stretch/>
        </p:blipFill>
        <p:spPr>
          <a:xfrm>
            <a:off x="5122550" y="995175"/>
            <a:ext cx="3504375" cy="3959401"/>
          </a:xfrm>
          <a:prstGeom prst="rect">
            <a:avLst/>
          </a:prstGeom>
          <a:noFill/>
          <a:ln>
            <a:noFill/>
          </a:ln>
        </p:spPr>
      </p:pic>
      <p:pic>
        <p:nvPicPr>
          <p:cNvPr id="321" name="Google Shape;321;p41"/>
          <p:cNvPicPr preferRelativeResize="0"/>
          <p:nvPr/>
        </p:nvPicPr>
        <p:blipFill rotWithShape="1">
          <a:blip r:embed="rId3">
            <a:alphaModFix/>
          </a:blip>
          <a:srcRect l="11531" t="17316" r="47951" b="59697"/>
          <a:stretch/>
        </p:blipFill>
        <p:spPr>
          <a:xfrm>
            <a:off x="521200" y="1245500"/>
            <a:ext cx="4266124" cy="3207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Tasks</a:t>
            </a:r>
            <a:endParaRPr sz="2800">
              <a:solidFill>
                <a:srgbClr val="FFFFFF"/>
              </a:solidFill>
              <a:latin typeface="Julius Sans One"/>
              <a:ea typeface="Julius Sans One"/>
              <a:cs typeface="Julius Sans One"/>
              <a:sym typeface="Julius Sans One"/>
            </a:endParaRPr>
          </a:p>
        </p:txBody>
      </p:sp>
      <p:sp>
        <p:nvSpPr>
          <p:cNvPr id="70" name="Google Shape;70;p15"/>
          <p:cNvSpPr txBox="1"/>
          <p:nvPr/>
        </p:nvSpPr>
        <p:spPr>
          <a:xfrm>
            <a:off x="311700" y="2017000"/>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434343"/>
                </a:solidFill>
                <a:latin typeface="Proxima Nova"/>
                <a:ea typeface="Proxima Nova"/>
                <a:cs typeface="Proxima Nova"/>
                <a:sym typeface="Proxima Nova"/>
              </a:rPr>
              <a:t>Engaging </a:t>
            </a:r>
            <a:r>
              <a:rPr lang="en" sz="2800">
                <a:solidFill>
                  <a:srgbClr val="434343"/>
                </a:solidFill>
                <a:latin typeface="Proxima Nova"/>
                <a:ea typeface="Proxima Nova"/>
                <a:cs typeface="Proxima Nova"/>
                <a:sym typeface="Proxima Nova"/>
              </a:rPr>
              <a:t>with </a:t>
            </a:r>
            <a:r>
              <a:rPr lang="en" sz="2800" b="1">
                <a:solidFill>
                  <a:srgbClr val="434343"/>
                </a:solidFill>
                <a:latin typeface="Proxima Nova"/>
                <a:ea typeface="Proxima Nova"/>
                <a:cs typeface="Proxima Nova"/>
                <a:sym typeface="Proxima Nova"/>
              </a:rPr>
              <a:t>personalized</a:t>
            </a:r>
            <a:r>
              <a:rPr lang="en" sz="2800">
                <a:solidFill>
                  <a:srgbClr val="434343"/>
                </a:solidFill>
                <a:latin typeface="Proxima Nova"/>
                <a:ea typeface="Proxima Nova"/>
                <a:cs typeface="Proxima Nova"/>
                <a:sym typeface="Proxima Nova"/>
              </a:rPr>
              <a:t> course content</a:t>
            </a:r>
            <a:endParaRPr sz="28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200" b="1">
              <a:latin typeface="Proxima Nova"/>
              <a:ea typeface="Proxima Nova"/>
              <a:cs typeface="Proxima Nova"/>
              <a:sym typeface="Proxima Nova"/>
            </a:endParaRPr>
          </a:p>
          <a:p>
            <a:pPr marL="0" lvl="0" indent="0" algn="l" rtl="0">
              <a:spcBef>
                <a:spcPts val="0"/>
              </a:spcBef>
              <a:spcAft>
                <a:spcPts val="0"/>
              </a:spcAft>
              <a:buNone/>
            </a:pPr>
            <a:endParaRPr sz="2200" b="1">
              <a:latin typeface="Proxima Nova"/>
              <a:ea typeface="Proxima Nova"/>
              <a:cs typeface="Proxima Nova"/>
              <a:sym typeface="Proxima Nova"/>
            </a:endParaRPr>
          </a:p>
        </p:txBody>
      </p:sp>
      <p:sp>
        <p:nvSpPr>
          <p:cNvPr id="71" name="Google Shape;71;p15"/>
          <p:cNvSpPr txBox="1"/>
          <p:nvPr/>
        </p:nvSpPr>
        <p:spPr>
          <a:xfrm>
            <a:off x="311700" y="3575650"/>
            <a:ext cx="8520600" cy="80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400"/>
              </a:spcBef>
              <a:spcAft>
                <a:spcPts val="0"/>
              </a:spcAft>
              <a:buClr>
                <a:schemeClr val="dk1"/>
              </a:buClr>
              <a:buSzPts val="1100"/>
              <a:buFont typeface="Arial"/>
              <a:buNone/>
            </a:pPr>
            <a:r>
              <a:rPr lang="en" sz="2800" b="1">
                <a:solidFill>
                  <a:srgbClr val="434343"/>
                </a:solidFill>
                <a:latin typeface="Proxima Nova"/>
                <a:ea typeface="Proxima Nova"/>
                <a:cs typeface="Proxima Nova"/>
                <a:sym typeface="Proxima Nova"/>
              </a:rPr>
              <a:t>Procuring</a:t>
            </a:r>
            <a:r>
              <a:rPr lang="en" sz="2800">
                <a:solidFill>
                  <a:srgbClr val="434343"/>
                </a:solidFill>
                <a:latin typeface="Proxima Nova"/>
                <a:ea typeface="Proxima Nova"/>
                <a:cs typeface="Proxima Nova"/>
                <a:sym typeface="Proxima Nova"/>
              </a:rPr>
              <a:t> answers to </a:t>
            </a:r>
            <a:r>
              <a:rPr lang="en" sz="2800" b="1">
                <a:solidFill>
                  <a:srgbClr val="434343"/>
                </a:solidFill>
                <a:latin typeface="Proxima Nova"/>
                <a:ea typeface="Proxima Nova"/>
                <a:cs typeface="Proxima Nova"/>
                <a:sym typeface="Proxima Nova"/>
              </a:rPr>
              <a:t>anonymous</a:t>
            </a:r>
            <a:r>
              <a:rPr lang="en" sz="2800">
                <a:solidFill>
                  <a:srgbClr val="434343"/>
                </a:solidFill>
                <a:latin typeface="Proxima Nova"/>
                <a:ea typeface="Proxima Nova"/>
                <a:cs typeface="Proxima Nova"/>
                <a:sym typeface="Proxima Nova"/>
              </a:rPr>
              <a:t> questions</a:t>
            </a:r>
            <a:endParaRPr sz="2800">
              <a:solidFill>
                <a:srgbClr val="434343"/>
              </a:solidFill>
              <a:latin typeface="Proxima Nova"/>
              <a:ea typeface="Proxima Nova"/>
              <a:cs typeface="Proxima Nova"/>
              <a:sym typeface="Proxima Nova"/>
            </a:endParaRPr>
          </a:p>
          <a:p>
            <a:pPr marL="0" lvl="0" indent="0" algn="l" rtl="0">
              <a:spcBef>
                <a:spcPts val="400"/>
              </a:spcBef>
              <a:spcAft>
                <a:spcPts val="0"/>
              </a:spcAft>
              <a:buNone/>
            </a:pPr>
            <a:endParaRPr sz="2200" b="1">
              <a:latin typeface="Proxima Nova"/>
              <a:ea typeface="Proxima Nova"/>
              <a:cs typeface="Proxima Nova"/>
              <a:sym typeface="Proxima Nova"/>
            </a:endParaRPr>
          </a:p>
          <a:p>
            <a:pPr marL="0" lvl="0" indent="0" algn="l" rtl="0">
              <a:spcBef>
                <a:spcPts val="0"/>
              </a:spcBef>
              <a:spcAft>
                <a:spcPts val="0"/>
              </a:spcAft>
              <a:buNone/>
            </a:pPr>
            <a:endParaRPr sz="2200" b="1">
              <a:latin typeface="Proxima Nova"/>
              <a:ea typeface="Proxima Nova"/>
              <a:cs typeface="Proxima Nova"/>
              <a:sym typeface="Proxima Nova"/>
            </a:endParaRPr>
          </a:p>
        </p:txBody>
      </p:sp>
      <p:pic>
        <p:nvPicPr>
          <p:cNvPr id="72" name="Google Shape;72;p15"/>
          <p:cNvPicPr preferRelativeResize="0"/>
          <p:nvPr/>
        </p:nvPicPr>
        <p:blipFill>
          <a:blip r:embed="rId3">
            <a:alphaModFix/>
          </a:blip>
          <a:stretch>
            <a:fillRect/>
          </a:stretch>
        </p:blipFill>
        <p:spPr>
          <a:xfrm>
            <a:off x="4323062" y="3247825"/>
            <a:ext cx="497874" cy="497874"/>
          </a:xfrm>
          <a:prstGeom prst="rect">
            <a:avLst/>
          </a:prstGeom>
          <a:noFill/>
          <a:ln>
            <a:noFill/>
          </a:ln>
        </p:spPr>
      </p:pic>
      <p:pic>
        <p:nvPicPr>
          <p:cNvPr id="73" name="Google Shape;73;p15"/>
          <p:cNvPicPr preferRelativeResize="0"/>
          <p:nvPr/>
        </p:nvPicPr>
        <p:blipFill>
          <a:blip r:embed="rId4">
            <a:alphaModFix/>
          </a:blip>
          <a:stretch>
            <a:fillRect/>
          </a:stretch>
        </p:blipFill>
        <p:spPr>
          <a:xfrm>
            <a:off x="4285650" y="1444300"/>
            <a:ext cx="572700" cy="5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28" name="Google Shape;328;p42"/>
          <p:cNvPicPr preferRelativeResize="0"/>
          <p:nvPr/>
        </p:nvPicPr>
        <p:blipFill rotWithShape="1">
          <a:blip r:embed="rId3">
            <a:alphaModFix/>
          </a:blip>
          <a:srcRect l="2519" t="43207" r="47392" b="19964"/>
          <a:stretch/>
        </p:blipFill>
        <p:spPr>
          <a:xfrm>
            <a:off x="524450" y="1120800"/>
            <a:ext cx="3665775" cy="3572400"/>
          </a:xfrm>
          <a:prstGeom prst="rect">
            <a:avLst/>
          </a:prstGeom>
          <a:noFill/>
          <a:ln>
            <a:noFill/>
          </a:ln>
        </p:spPr>
      </p:pic>
      <p:pic>
        <p:nvPicPr>
          <p:cNvPr id="329" name="Google Shape;329;p42"/>
          <p:cNvPicPr preferRelativeResize="0"/>
          <p:nvPr/>
        </p:nvPicPr>
        <p:blipFill rotWithShape="1">
          <a:blip r:embed="rId3">
            <a:alphaModFix/>
          </a:blip>
          <a:srcRect l="49912" t="7955" r="9570" b="69058"/>
          <a:stretch/>
        </p:blipFill>
        <p:spPr>
          <a:xfrm>
            <a:off x="4556875" y="1378825"/>
            <a:ext cx="4064525" cy="3056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336" name="Google Shape;336;p43"/>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343" name="Google Shape;343;p44"/>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Customizing AI agent</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customize AI Agent</a:t>
            </a:r>
            <a:endParaRPr sz="2800">
              <a:solidFill>
                <a:srgbClr val="FFFFFF"/>
              </a:solidFill>
              <a:latin typeface="Julius Sans One"/>
              <a:ea typeface="Julius Sans One"/>
              <a:cs typeface="Julius Sans One"/>
              <a:sym typeface="Julius Sans One"/>
            </a:endParaRPr>
          </a:p>
        </p:txBody>
      </p:sp>
      <p:pic>
        <p:nvPicPr>
          <p:cNvPr id="350" name="Google Shape;350;p45"/>
          <p:cNvPicPr preferRelativeResize="0"/>
          <p:nvPr/>
        </p:nvPicPr>
        <p:blipFill>
          <a:blip r:embed="rId3">
            <a:alphaModFix/>
          </a:blip>
          <a:stretch>
            <a:fillRect/>
          </a:stretch>
        </p:blipFill>
        <p:spPr>
          <a:xfrm>
            <a:off x="1592238" y="1163004"/>
            <a:ext cx="5959525" cy="3628875"/>
          </a:xfrm>
          <a:prstGeom prst="rect">
            <a:avLst/>
          </a:prstGeom>
          <a:noFill/>
          <a:ln w="25400" cap="flat" cmpd="sng">
            <a:solidFill>
              <a:srgbClr val="D9D9D9"/>
            </a:solidFill>
            <a:prstDash val="solid"/>
            <a:miter lim="8000"/>
            <a:headEnd type="none" w="sm" len="sm"/>
            <a:tailEnd type="none" w="sm" len="sm"/>
          </a:ln>
        </p:spPr>
      </p:pic>
      <p:sp>
        <p:nvSpPr>
          <p:cNvPr id="351" name="Google Shape;351;p45"/>
          <p:cNvSpPr/>
          <p:nvPr/>
        </p:nvSpPr>
        <p:spPr>
          <a:xfrm>
            <a:off x="6228900" y="3939025"/>
            <a:ext cx="523500" cy="3915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pic>
        <p:nvPicPr>
          <p:cNvPr id="359" name="Google Shape;359;p46"/>
          <p:cNvPicPr preferRelativeResize="0"/>
          <p:nvPr/>
        </p:nvPicPr>
        <p:blipFill>
          <a:blip r:embed="rId3">
            <a:alphaModFix/>
          </a:blip>
          <a:stretch>
            <a:fillRect/>
          </a:stretch>
        </p:blipFill>
        <p:spPr>
          <a:xfrm>
            <a:off x="1592250" y="1163000"/>
            <a:ext cx="5959500" cy="3637600"/>
          </a:xfrm>
          <a:prstGeom prst="rect">
            <a:avLst/>
          </a:prstGeom>
          <a:noFill/>
          <a:ln w="25400" cap="flat" cmpd="sng">
            <a:solidFill>
              <a:srgbClr val="D9D9D9"/>
            </a:solidFill>
            <a:prstDash val="solid"/>
            <a:miter lim="8000"/>
            <a:headEnd type="none" w="sm" len="sm"/>
            <a:tailEnd type="none" w="sm" len="sm"/>
          </a:ln>
        </p:spPr>
      </p:pic>
      <p:sp>
        <p:nvSpPr>
          <p:cNvPr id="360" name="Google Shape;360;p46"/>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
        <p:nvSpPr>
          <p:cNvPr id="361" name="Google Shape;361;p46"/>
          <p:cNvSpPr/>
          <p:nvPr/>
        </p:nvSpPr>
        <p:spPr>
          <a:xfrm>
            <a:off x="5713425" y="3178425"/>
            <a:ext cx="337500" cy="3069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sp>
        <p:nvSpPr>
          <p:cNvPr id="368" name="Google Shape;368;p47"/>
          <p:cNvSpPr/>
          <p:nvPr/>
        </p:nvSpPr>
        <p:spPr>
          <a:xfrm>
            <a:off x="6228900" y="3881150"/>
            <a:ext cx="523500" cy="3915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pic>
        <p:nvPicPr>
          <p:cNvPr id="370" name="Google Shape;370;p47"/>
          <p:cNvPicPr preferRelativeResize="0"/>
          <p:nvPr/>
        </p:nvPicPr>
        <p:blipFill>
          <a:blip r:embed="rId4">
            <a:alphaModFix/>
          </a:blip>
          <a:stretch>
            <a:fillRect/>
          </a:stretch>
        </p:blipFill>
        <p:spPr>
          <a:xfrm>
            <a:off x="4625950" y="2490450"/>
            <a:ext cx="1411200" cy="1783253"/>
          </a:xfrm>
          <a:prstGeom prst="rect">
            <a:avLst/>
          </a:prstGeom>
          <a:noFill/>
          <a:ln>
            <a:noFill/>
          </a:ln>
        </p:spPr>
      </p:pic>
      <p:pic>
        <p:nvPicPr>
          <p:cNvPr id="371" name="Google Shape;371;p47"/>
          <p:cNvPicPr preferRelativeResize="0"/>
          <p:nvPr/>
        </p:nvPicPr>
        <p:blipFill>
          <a:blip r:embed="rId5">
            <a:alphaModFix/>
          </a:blip>
          <a:stretch>
            <a:fillRect/>
          </a:stretch>
        </p:blipFill>
        <p:spPr>
          <a:xfrm>
            <a:off x="1592250" y="1151750"/>
            <a:ext cx="5959500" cy="3621200"/>
          </a:xfrm>
          <a:prstGeom prst="rect">
            <a:avLst/>
          </a:prstGeom>
          <a:noFill/>
          <a:ln w="28575" cap="flat" cmpd="sng">
            <a:solidFill>
              <a:srgbClr val="D9D9D9"/>
            </a:solidFill>
            <a:prstDash val="solid"/>
            <a:round/>
            <a:headEnd type="none" w="sm" len="sm"/>
            <a:tailEnd type="none" w="sm" len="sm"/>
          </a:ln>
        </p:spPr>
      </p:pic>
      <p:sp>
        <p:nvSpPr>
          <p:cNvPr id="372" name="Google Shape;372;p47"/>
          <p:cNvSpPr/>
          <p:nvPr/>
        </p:nvSpPr>
        <p:spPr>
          <a:xfrm>
            <a:off x="6228900" y="3939025"/>
            <a:ext cx="523500" cy="3915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Seek Agent Intro">
            <a:hlinkClick r:id="" action="ppaction://media"/>
            <a:extLst>
              <a:ext uri="{FF2B5EF4-FFF2-40B4-BE49-F238E27FC236}">
                <a16:creationId xmlns:a16="http://schemas.microsoft.com/office/drawing/2014/main" id="{5A975F78-25FA-B442-BC4A-944C8DE92449}"/>
              </a:ext>
            </a:extLst>
          </p:cNvPr>
          <p:cNvPicPr>
            <a:picLocks noRot="1" noChangeAspect="1"/>
          </p:cNvPicPr>
          <p:nvPr>
            <a:videoFile r:link="rId1"/>
          </p:nvPr>
        </p:nvPicPr>
        <p:blipFill>
          <a:blip r:embed="rId6"/>
          <a:stretch>
            <a:fillRect/>
          </a:stretch>
        </p:blipFill>
        <p:spPr>
          <a:xfrm>
            <a:off x="4182831" y="2641685"/>
            <a:ext cx="2297438" cy="1292309"/>
          </a:xfrm>
          <a:prstGeom prst="rect">
            <a:avLst/>
          </a:prstGeom>
        </p:spPr>
      </p:pic>
      <p:pic>
        <p:nvPicPr>
          <p:cNvPr id="10" name="Google Shape;371;p47">
            <a:extLst>
              <a:ext uri="{FF2B5EF4-FFF2-40B4-BE49-F238E27FC236}">
                <a16:creationId xmlns:a16="http://schemas.microsoft.com/office/drawing/2014/main" id="{D1A6E2BB-BCFD-4E43-BE57-9930FE5F8BE3}"/>
              </a:ext>
            </a:extLst>
          </p:cNvPr>
          <p:cNvPicPr preferRelativeResize="0"/>
          <p:nvPr/>
        </p:nvPicPr>
        <p:blipFill>
          <a:blip r:embed="rId5">
            <a:alphaModFix/>
          </a:blip>
          <a:stretch>
            <a:fillRect/>
          </a:stretch>
        </p:blipFill>
        <p:spPr>
          <a:xfrm>
            <a:off x="1592250" y="1151750"/>
            <a:ext cx="5959500" cy="3621200"/>
          </a:xfrm>
          <a:prstGeom prst="rect">
            <a:avLst/>
          </a:prstGeom>
          <a:noFill/>
          <a:ln w="28575" cap="flat" cmpd="sng">
            <a:solidFill>
              <a:srgbClr val="D9D9D9"/>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sp>
        <p:nvSpPr>
          <p:cNvPr id="368" name="Google Shape;368;p47"/>
          <p:cNvSpPr/>
          <p:nvPr/>
        </p:nvSpPr>
        <p:spPr>
          <a:xfrm>
            <a:off x="6228900" y="3881150"/>
            <a:ext cx="523500" cy="3915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pic>
        <p:nvPicPr>
          <p:cNvPr id="370" name="Google Shape;370;p47"/>
          <p:cNvPicPr preferRelativeResize="0"/>
          <p:nvPr/>
        </p:nvPicPr>
        <p:blipFill>
          <a:blip r:embed="rId3">
            <a:alphaModFix/>
          </a:blip>
          <a:stretch>
            <a:fillRect/>
          </a:stretch>
        </p:blipFill>
        <p:spPr>
          <a:xfrm>
            <a:off x="4625950" y="2490450"/>
            <a:ext cx="1411200" cy="1783253"/>
          </a:xfrm>
          <a:prstGeom prst="rect">
            <a:avLst/>
          </a:prstGeom>
          <a:noFill/>
          <a:ln>
            <a:noFill/>
          </a:ln>
        </p:spPr>
      </p:pic>
      <p:pic>
        <p:nvPicPr>
          <p:cNvPr id="371" name="Google Shape;371;p47"/>
          <p:cNvPicPr preferRelativeResize="0"/>
          <p:nvPr/>
        </p:nvPicPr>
        <p:blipFill>
          <a:blip r:embed="rId4">
            <a:alphaModFix/>
          </a:blip>
          <a:stretch>
            <a:fillRect/>
          </a:stretch>
        </p:blipFill>
        <p:spPr>
          <a:xfrm>
            <a:off x="1592250" y="1151750"/>
            <a:ext cx="5959500" cy="3621200"/>
          </a:xfrm>
          <a:prstGeom prst="rect">
            <a:avLst/>
          </a:prstGeom>
          <a:noFill/>
          <a:ln w="28575" cap="flat" cmpd="sng">
            <a:solidFill>
              <a:srgbClr val="D9D9D9"/>
            </a:solidFill>
            <a:prstDash val="solid"/>
            <a:round/>
            <a:headEnd type="none" w="sm" len="sm"/>
            <a:tailEnd type="none" w="sm" len="sm"/>
          </a:ln>
        </p:spPr>
      </p:pic>
      <p:sp>
        <p:nvSpPr>
          <p:cNvPr id="372" name="Google Shape;372;p47"/>
          <p:cNvSpPr/>
          <p:nvPr/>
        </p:nvSpPr>
        <p:spPr>
          <a:xfrm>
            <a:off x="6228900" y="3939025"/>
            <a:ext cx="523500" cy="3915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4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pic>
        <p:nvPicPr>
          <p:cNvPr id="386" name="Google Shape;386;p49"/>
          <p:cNvPicPr preferRelativeResize="0"/>
          <p:nvPr/>
        </p:nvPicPr>
        <p:blipFill>
          <a:blip r:embed="rId3">
            <a:alphaModFix/>
          </a:blip>
          <a:stretch>
            <a:fillRect/>
          </a:stretch>
        </p:blipFill>
        <p:spPr>
          <a:xfrm>
            <a:off x="1592250" y="1196350"/>
            <a:ext cx="5949306" cy="3572650"/>
          </a:xfrm>
          <a:prstGeom prst="rect">
            <a:avLst/>
          </a:prstGeom>
          <a:noFill/>
          <a:ln w="28575" cap="flat" cmpd="sng">
            <a:solidFill>
              <a:srgbClr val="D9D9D9"/>
            </a:solidFill>
            <a:prstDash val="solid"/>
            <a:miter lim="8000"/>
            <a:headEnd type="none" w="sm" len="sm"/>
            <a:tailEnd type="none" w="sm" len="sm"/>
          </a:ln>
        </p:spPr>
      </p:pic>
      <p:sp>
        <p:nvSpPr>
          <p:cNvPr id="387" name="Google Shape;387;p49"/>
          <p:cNvSpPr/>
          <p:nvPr/>
        </p:nvSpPr>
        <p:spPr>
          <a:xfrm>
            <a:off x="6118900" y="3879875"/>
            <a:ext cx="608100" cy="4590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Assignment Home Page</a:t>
            </a:r>
            <a:endParaRPr sz="2800">
              <a:solidFill>
                <a:srgbClr val="FFFFFF"/>
              </a:solidFill>
              <a:latin typeface="Julius Sans One"/>
              <a:ea typeface="Julius Sans One"/>
              <a:cs typeface="Julius Sans One"/>
              <a:sym typeface="Julius Sans One"/>
            </a:endParaRPr>
          </a:p>
        </p:txBody>
      </p:sp>
      <p:sp>
        <p:nvSpPr>
          <p:cNvPr id="395" name="Google Shape;395;p50"/>
          <p:cNvSpPr/>
          <p:nvPr/>
        </p:nvSpPr>
        <p:spPr>
          <a:xfrm>
            <a:off x="6118900" y="3879875"/>
            <a:ext cx="608100" cy="4590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0"/>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434343"/>
              </a:solidFill>
              <a:latin typeface="Proxima Nova"/>
              <a:ea typeface="Proxima Nova"/>
              <a:cs typeface="Proxima Nova"/>
              <a:sym typeface="Proxima Nova"/>
            </a:endParaRPr>
          </a:p>
        </p:txBody>
      </p:sp>
      <p:pic>
        <p:nvPicPr>
          <p:cNvPr id="397" name="Google Shape;397;p50"/>
          <p:cNvPicPr preferRelativeResize="0"/>
          <p:nvPr/>
        </p:nvPicPr>
        <p:blipFill>
          <a:blip r:embed="rId3">
            <a:alphaModFix/>
          </a:blip>
          <a:stretch>
            <a:fillRect/>
          </a:stretch>
        </p:blipFill>
        <p:spPr>
          <a:xfrm>
            <a:off x="1642725" y="1189850"/>
            <a:ext cx="5858540" cy="3572650"/>
          </a:xfrm>
          <a:prstGeom prst="rect">
            <a:avLst/>
          </a:prstGeom>
          <a:noFill/>
          <a:ln w="25400" cap="flat" cmpd="sng">
            <a:solidFill>
              <a:srgbClr val="D9D9D9"/>
            </a:solidFill>
            <a:prstDash val="solid"/>
            <a:miter lim="8000"/>
            <a:headEnd type="none" w="sm" len="sm"/>
            <a:tailEnd type="none" w="sm" len="sm"/>
          </a:ln>
        </p:spPr>
      </p:pic>
      <p:sp>
        <p:nvSpPr>
          <p:cNvPr id="398" name="Google Shape;398;p50"/>
          <p:cNvSpPr/>
          <p:nvPr/>
        </p:nvSpPr>
        <p:spPr>
          <a:xfrm>
            <a:off x="7216200" y="1189850"/>
            <a:ext cx="285000" cy="2673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sp>
        <p:nvSpPr>
          <p:cNvPr id="405" name="Google Shape;405;p51"/>
          <p:cNvSpPr txBox="1"/>
          <p:nvPr/>
        </p:nvSpPr>
        <p:spPr>
          <a:xfrm>
            <a:off x="7594000" y="4170000"/>
            <a:ext cx="1411200" cy="6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Proxima Nova"/>
                <a:ea typeface="Proxima Nova"/>
                <a:cs typeface="Proxima Nova"/>
                <a:sym typeface="Proxima Nova"/>
              </a:rPr>
              <a:t>Version 2</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Edit anytime</a:t>
            </a:r>
            <a:endParaRPr>
              <a:solidFill>
                <a:srgbClr val="434343"/>
              </a:solidFill>
              <a:latin typeface="Proxima Nova"/>
              <a:ea typeface="Proxima Nova"/>
              <a:cs typeface="Proxima Nova"/>
              <a:sym typeface="Proxima Nova"/>
            </a:endParaRPr>
          </a:p>
        </p:txBody>
      </p:sp>
      <p:pic>
        <p:nvPicPr>
          <p:cNvPr id="406" name="Google Shape;406;p51"/>
          <p:cNvPicPr preferRelativeResize="0"/>
          <p:nvPr/>
        </p:nvPicPr>
        <p:blipFill>
          <a:blip r:embed="rId3">
            <a:alphaModFix/>
          </a:blip>
          <a:stretch>
            <a:fillRect/>
          </a:stretch>
        </p:blipFill>
        <p:spPr>
          <a:xfrm>
            <a:off x="4612525" y="2265575"/>
            <a:ext cx="1411200" cy="1783253"/>
          </a:xfrm>
          <a:prstGeom prst="rect">
            <a:avLst/>
          </a:prstGeom>
          <a:noFill/>
          <a:ln>
            <a:noFill/>
          </a:ln>
        </p:spPr>
      </p:pic>
      <p:pic>
        <p:nvPicPr>
          <p:cNvPr id="407" name="Google Shape;407;p51"/>
          <p:cNvPicPr preferRelativeResize="0"/>
          <p:nvPr/>
        </p:nvPicPr>
        <p:blipFill>
          <a:blip r:embed="rId4">
            <a:alphaModFix/>
          </a:blip>
          <a:stretch>
            <a:fillRect/>
          </a:stretch>
        </p:blipFill>
        <p:spPr>
          <a:xfrm>
            <a:off x="1615325" y="1196350"/>
            <a:ext cx="5879563" cy="3572650"/>
          </a:xfrm>
          <a:prstGeom prst="rect">
            <a:avLst/>
          </a:prstGeom>
          <a:noFill/>
          <a:ln w="25400" cap="flat" cmpd="sng">
            <a:solidFill>
              <a:srgbClr val="D9D9D9"/>
            </a:solidFill>
            <a:prstDash val="solid"/>
            <a:miter lim="8000"/>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Initial Paper Prototype</a:t>
            </a:r>
            <a:endParaRPr sz="2800">
              <a:solidFill>
                <a:srgbClr val="FFFFFF"/>
              </a:solidFill>
              <a:latin typeface="Julius Sans One"/>
              <a:ea typeface="Julius Sans One"/>
              <a:cs typeface="Julius Sans One"/>
              <a:sym typeface="Julius Sans One"/>
            </a:endParaRPr>
          </a:p>
        </p:txBody>
      </p:sp>
      <p:pic>
        <p:nvPicPr>
          <p:cNvPr id="80" name="Google Shape;80;p16"/>
          <p:cNvPicPr preferRelativeResize="0"/>
          <p:nvPr/>
        </p:nvPicPr>
        <p:blipFill>
          <a:blip r:embed="rId3">
            <a:alphaModFix/>
          </a:blip>
          <a:stretch>
            <a:fillRect/>
          </a:stretch>
        </p:blipFill>
        <p:spPr>
          <a:xfrm>
            <a:off x="1887575" y="969775"/>
            <a:ext cx="5368853" cy="4030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14" name="Google Shape;414;p52"/>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Customizing AI agent</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21" name="Google Shape;421;p53"/>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Learning from interactive video assignment</a:t>
            </a: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assignment home page</a:t>
            </a:r>
            <a:endParaRPr sz="2800">
              <a:solidFill>
                <a:srgbClr val="FFFFFF"/>
              </a:solidFill>
              <a:latin typeface="Julius Sans One"/>
              <a:ea typeface="Julius Sans One"/>
              <a:cs typeface="Julius Sans One"/>
              <a:sym typeface="Julius Sans One"/>
            </a:endParaRPr>
          </a:p>
        </p:txBody>
      </p:sp>
      <p:pic>
        <p:nvPicPr>
          <p:cNvPr id="428" name="Google Shape;428;p54"/>
          <p:cNvPicPr preferRelativeResize="0"/>
          <p:nvPr/>
        </p:nvPicPr>
        <p:blipFill>
          <a:blip r:embed="rId3">
            <a:alphaModFix/>
          </a:blip>
          <a:stretch>
            <a:fillRect/>
          </a:stretch>
        </p:blipFill>
        <p:spPr>
          <a:xfrm>
            <a:off x="1642725" y="1189850"/>
            <a:ext cx="5858540" cy="3572650"/>
          </a:xfrm>
          <a:prstGeom prst="rect">
            <a:avLst/>
          </a:prstGeom>
          <a:noFill/>
          <a:ln w="25400" cap="flat" cmpd="sng">
            <a:solidFill>
              <a:srgbClr val="D9D9D9"/>
            </a:solidFill>
            <a:prstDash val="solid"/>
            <a:miter lim="8000"/>
            <a:headEnd type="none" w="sm" len="sm"/>
            <a:tailEnd type="none" w="sm" len="sm"/>
          </a:ln>
        </p:spPr>
      </p:pic>
      <p:sp>
        <p:nvSpPr>
          <p:cNvPr id="429" name="Google Shape;429;p54"/>
          <p:cNvSpPr/>
          <p:nvPr/>
        </p:nvSpPr>
        <p:spPr>
          <a:xfrm>
            <a:off x="2924575" y="3479625"/>
            <a:ext cx="819300" cy="3372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5"/>
          <p:cNvPicPr preferRelativeResize="0"/>
          <p:nvPr/>
        </p:nvPicPr>
        <p:blipFill>
          <a:blip r:embed="rId4">
            <a:alphaModFix/>
          </a:blip>
          <a:stretch>
            <a:fillRect/>
          </a:stretch>
        </p:blipFill>
        <p:spPr>
          <a:xfrm>
            <a:off x="1639453" y="1189850"/>
            <a:ext cx="5865100" cy="3563856"/>
          </a:xfrm>
          <a:prstGeom prst="rect">
            <a:avLst/>
          </a:prstGeom>
          <a:noFill/>
          <a:ln w="28575" cap="flat" cmpd="sng">
            <a:solidFill>
              <a:srgbClr val="D9D9D9"/>
            </a:solidFill>
            <a:prstDash val="solid"/>
            <a:round/>
            <a:headEnd type="none" w="sm" len="sm"/>
            <a:tailEnd type="none" w="sm" len="sm"/>
          </a:ln>
        </p:spPr>
      </p:pic>
      <p:sp>
        <p:nvSpPr>
          <p:cNvPr id="435" name="Google Shape;435;p55"/>
          <p:cNvSpPr/>
          <p:nvPr/>
        </p:nvSpPr>
        <p:spPr>
          <a:xfrm>
            <a:off x="2248600" y="1911975"/>
            <a:ext cx="4618500" cy="2287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pic>
        <p:nvPicPr>
          <p:cNvPr id="2" name="Seek Agent HW">
            <a:hlinkClick r:id="" action="ppaction://media"/>
            <a:extLst>
              <a:ext uri="{FF2B5EF4-FFF2-40B4-BE49-F238E27FC236}">
                <a16:creationId xmlns:a16="http://schemas.microsoft.com/office/drawing/2014/main" id="{3153BAFA-AA63-3640-85F3-D03E5814D6AA}"/>
              </a:ext>
            </a:extLst>
          </p:cNvPr>
          <p:cNvPicPr>
            <a:picLocks noRot="1" noChangeAspect="1"/>
          </p:cNvPicPr>
          <p:nvPr>
            <a:videoFile r:link="rId1"/>
          </p:nvPr>
        </p:nvPicPr>
        <p:blipFill>
          <a:blip r:embed="rId5"/>
          <a:stretch>
            <a:fillRect/>
          </a:stretch>
        </p:blipFill>
        <p:spPr>
          <a:xfrm>
            <a:off x="2524250" y="1911975"/>
            <a:ext cx="4067200" cy="22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6"/>
          <p:cNvPicPr preferRelativeResize="0"/>
          <p:nvPr/>
        </p:nvPicPr>
        <p:blipFill>
          <a:blip r:embed="rId3">
            <a:alphaModFix/>
          </a:blip>
          <a:stretch>
            <a:fillRect/>
          </a:stretch>
        </p:blipFill>
        <p:spPr>
          <a:xfrm>
            <a:off x="2207775" y="1885050"/>
            <a:ext cx="4703349" cy="2639076"/>
          </a:xfrm>
          <a:prstGeom prst="rect">
            <a:avLst/>
          </a:prstGeom>
          <a:noFill/>
          <a:ln>
            <a:noFill/>
          </a:ln>
        </p:spPr>
      </p:pic>
      <p:pic>
        <p:nvPicPr>
          <p:cNvPr id="444" name="Google Shape;444;p56"/>
          <p:cNvPicPr preferRelativeResize="0"/>
          <p:nvPr/>
        </p:nvPicPr>
        <p:blipFill>
          <a:blip r:embed="rId4">
            <a:alphaModFix/>
          </a:blip>
          <a:stretch>
            <a:fillRect/>
          </a:stretch>
        </p:blipFill>
        <p:spPr>
          <a:xfrm>
            <a:off x="1605453" y="1163475"/>
            <a:ext cx="5933100" cy="3605175"/>
          </a:xfrm>
          <a:prstGeom prst="rect">
            <a:avLst/>
          </a:prstGeom>
          <a:noFill/>
          <a:ln w="28575" cap="flat" cmpd="sng">
            <a:solidFill>
              <a:srgbClr val="D9D9D9"/>
            </a:solidFill>
            <a:prstDash val="solid"/>
            <a:miter lim="8000"/>
            <a:headEnd type="none" w="sm" len="sm"/>
            <a:tailEnd type="none" w="sm" len="sm"/>
          </a:ln>
        </p:spPr>
      </p:pic>
      <p:sp>
        <p:nvSpPr>
          <p:cNvPr id="445" name="Google Shape;445;p5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sp>
        <p:nvSpPr>
          <p:cNvPr id="447" name="Google Shape;447;p56"/>
          <p:cNvSpPr/>
          <p:nvPr/>
        </p:nvSpPr>
        <p:spPr>
          <a:xfrm>
            <a:off x="3605500" y="2728625"/>
            <a:ext cx="194400" cy="1944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57"/>
          <p:cNvPicPr preferRelativeResize="0"/>
          <p:nvPr/>
        </p:nvPicPr>
        <p:blipFill>
          <a:blip r:embed="rId3">
            <a:alphaModFix/>
          </a:blip>
          <a:stretch>
            <a:fillRect/>
          </a:stretch>
        </p:blipFill>
        <p:spPr>
          <a:xfrm>
            <a:off x="2207775" y="1885050"/>
            <a:ext cx="4703349" cy="2639076"/>
          </a:xfrm>
          <a:prstGeom prst="rect">
            <a:avLst/>
          </a:prstGeom>
          <a:noFill/>
          <a:ln>
            <a:noFill/>
          </a:ln>
        </p:spPr>
      </p:pic>
      <p:sp>
        <p:nvSpPr>
          <p:cNvPr id="453" name="Google Shape;453;p5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pic>
        <p:nvPicPr>
          <p:cNvPr id="455" name="Google Shape;455;p57"/>
          <p:cNvPicPr preferRelativeResize="0"/>
          <p:nvPr/>
        </p:nvPicPr>
        <p:blipFill>
          <a:blip r:embed="rId4">
            <a:alphaModFix/>
          </a:blip>
          <a:stretch>
            <a:fillRect/>
          </a:stretch>
        </p:blipFill>
        <p:spPr>
          <a:xfrm>
            <a:off x="1632803" y="1163475"/>
            <a:ext cx="5878400" cy="3571937"/>
          </a:xfrm>
          <a:prstGeom prst="rect">
            <a:avLst/>
          </a:prstGeom>
          <a:noFill/>
          <a:ln w="28575" cap="flat" cmpd="sng">
            <a:solidFill>
              <a:srgbClr val="D9D9D9"/>
            </a:solidFill>
            <a:prstDash val="solid"/>
            <a:round/>
            <a:headEnd type="none" w="sm" len="sm"/>
            <a:tailEnd type="none" w="sm" len="sm"/>
          </a:ln>
        </p:spPr>
      </p:pic>
      <p:sp>
        <p:nvSpPr>
          <p:cNvPr id="456" name="Google Shape;456;p57"/>
          <p:cNvSpPr/>
          <p:nvPr/>
        </p:nvSpPr>
        <p:spPr>
          <a:xfrm>
            <a:off x="3613950" y="2939900"/>
            <a:ext cx="194400" cy="1944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8"/>
          <p:cNvPicPr preferRelativeResize="0"/>
          <p:nvPr/>
        </p:nvPicPr>
        <p:blipFill>
          <a:blip r:embed="rId3">
            <a:alphaModFix/>
          </a:blip>
          <a:stretch>
            <a:fillRect/>
          </a:stretch>
        </p:blipFill>
        <p:spPr>
          <a:xfrm>
            <a:off x="2207775" y="1885050"/>
            <a:ext cx="4703349" cy="2639076"/>
          </a:xfrm>
          <a:prstGeom prst="rect">
            <a:avLst/>
          </a:prstGeom>
          <a:noFill/>
          <a:ln>
            <a:noFill/>
          </a:ln>
        </p:spPr>
      </p:pic>
      <p:pic>
        <p:nvPicPr>
          <p:cNvPr id="462" name="Google Shape;462;p58"/>
          <p:cNvPicPr preferRelativeResize="0"/>
          <p:nvPr/>
        </p:nvPicPr>
        <p:blipFill>
          <a:blip r:embed="rId4">
            <a:alphaModFix/>
          </a:blip>
          <a:stretch>
            <a:fillRect/>
          </a:stretch>
        </p:blipFill>
        <p:spPr>
          <a:xfrm>
            <a:off x="1600553" y="1163475"/>
            <a:ext cx="5922979" cy="3599026"/>
          </a:xfrm>
          <a:prstGeom prst="rect">
            <a:avLst/>
          </a:prstGeom>
          <a:noFill/>
          <a:ln w="28575" cap="flat" cmpd="sng">
            <a:solidFill>
              <a:srgbClr val="D9D9D9"/>
            </a:solidFill>
            <a:prstDash val="solid"/>
            <a:round/>
            <a:headEnd type="none" w="sm" len="sm"/>
            <a:tailEnd type="none" w="sm" len="sm"/>
          </a:ln>
        </p:spPr>
      </p:pic>
      <p:sp>
        <p:nvSpPr>
          <p:cNvPr id="463" name="Google Shape;463;p58"/>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cxnSp>
        <p:nvCxnSpPr>
          <p:cNvPr id="465" name="Google Shape;465;p58"/>
          <p:cNvCxnSpPr/>
          <p:nvPr/>
        </p:nvCxnSpPr>
        <p:spPr>
          <a:xfrm>
            <a:off x="6265063" y="1317175"/>
            <a:ext cx="143700" cy="321000"/>
          </a:xfrm>
          <a:prstGeom prst="straightConnector1">
            <a:avLst/>
          </a:prstGeom>
          <a:noFill/>
          <a:ln w="19050" cap="flat" cmpd="sng">
            <a:solidFill>
              <a:srgbClr val="E0666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Assignment home page</a:t>
            </a:r>
            <a:endParaRPr sz="2800">
              <a:solidFill>
                <a:srgbClr val="FFFFFF"/>
              </a:solidFill>
              <a:latin typeface="Julius Sans One"/>
              <a:ea typeface="Julius Sans One"/>
              <a:cs typeface="Julius Sans One"/>
              <a:sym typeface="Julius Sans One"/>
            </a:endParaRPr>
          </a:p>
        </p:txBody>
      </p:sp>
      <p:pic>
        <p:nvPicPr>
          <p:cNvPr id="472" name="Google Shape;472;p59"/>
          <p:cNvPicPr preferRelativeResize="0"/>
          <p:nvPr/>
        </p:nvPicPr>
        <p:blipFill>
          <a:blip r:embed="rId3">
            <a:alphaModFix/>
          </a:blip>
          <a:stretch>
            <a:fillRect/>
          </a:stretch>
        </p:blipFill>
        <p:spPr>
          <a:xfrm>
            <a:off x="1642725" y="1196350"/>
            <a:ext cx="5840764" cy="3572650"/>
          </a:xfrm>
          <a:prstGeom prst="rect">
            <a:avLst/>
          </a:prstGeom>
          <a:noFill/>
          <a:ln w="25400" cap="flat" cmpd="sng">
            <a:solidFill>
              <a:srgbClr val="D9D9D9"/>
            </a:solidFill>
            <a:prstDash val="solid"/>
            <a:miter lim="8000"/>
            <a:headEnd type="none" w="sm" len="sm"/>
            <a:tailEnd type="none" w="sm" len="sm"/>
          </a:ln>
        </p:spPr>
      </p:pic>
      <p:cxnSp>
        <p:nvCxnSpPr>
          <p:cNvPr id="473" name="Google Shape;473;p59"/>
          <p:cNvCxnSpPr/>
          <p:nvPr/>
        </p:nvCxnSpPr>
        <p:spPr>
          <a:xfrm rot="10800000" flipH="1">
            <a:off x="2814200" y="3895900"/>
            <a:ext cx="295800" cy="295800"/>
          </a:xfrm>
          <a:prstGeom prst="straightConnector1">
            <a:avLst/>
          </a:prstGeom>
          <a:noFill/>
          <a:ln w="19050" cap="flat" cmpd="sng">
            <a:solidFill>
              <a:srgbClr val="E0666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80" name="Google Shape;480;p60"/>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Learning from interactive video assignment</a:t>
            </a: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solidFill>
                <a:srgbClr val="3E9E83"/>
              </a:solidFill>
              <a:latin typeface="Proxima Nova"/>
              <a:ea typeface="Proxima Nova"/>
              <a:cs typeface="Proxima Nova"/>
              <a:sym typeface="Proxima Nova"/>
            </a:endParaRPr>
          </a:p>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87" name="Google Shape;487;p61"/>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SzPts val="1100"/>
              <a:buFont typeface="Arial"/>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Sending an anonymous question to teacher</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87" name="Google Shape;87;p17"/>
          <p:cNvPicPr preferRelativeResize="0"/>
          <p:nvPr/>
        </p:nvPicPr>
        <p:blipFill>
          <a:blip r:embed="rId3">
            <a:alphaModFix/>
          </a:blip>
          <a:stretch>
            <a:fillRect/>
          </a:stretch>
        </p:blipFill>
        <p:spPr>
          <a:xfrm>
            <a:off x="356975" y="1261700"/>
            <a:ext cx="3525726" cy="3208551"/>
          </a:xfrm>
          <a:prstGeom prst="rect">
            <a:avLst/>
          </a:prstGeom>
          <a:noFill/>
          <a:ln>
            <a:noFill/>
          </a:ln>
        </p:spPr>
      </p:pic>
      <p:pic>
        <p:nvPicPr>
          <p:cNvPr id="88" name="Google Shape;88;p17"/>
          <p:cNvPicPr preferRelativeResize="0"/>
          <p:nvPr/>
        </p:nvPicPr>
        <p:blipFill>
          <a:blip r:embed="rId4">
            <a:alphaModFix/>
          </a:blip>
          <a:stretch>
            <a:fillRect/>
          </a:stretch>
        </p:blipFill>
        <p:spPr>
          <a:xfrm>
            <a:off x="4873298" y="1261700"/>
            <a:ext cx="3874640" cy="3208549"/>
          </a:xfrm>
          <a:prstGeom prst="rect">
            <a:avLst/>
          </a:prstGeom>
          <a:noFill/>
          <a:ln>
            <a:noFill/>
          </a:ln>
        </p:spPr>
      </p:pic>
      <p:sp>
        <p:nvSpPr>
          <p:cNvPr id="89" name="Google Shape;89;p17"/>
          <p:cNvSpPr/>
          <p:nvPr/>
        </p:nvSpPr>
        <p:spPr>
          <a:xfrm>
            <a:off x="3368732" y="164615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marL="0" lvl="0" indent="0" algn="l" rtl="0">
              <a:spcBef>
                <a:spcPts val="0"/>
              </a:spcBef>
              <a:spcAft>
                <a:spcPts val="0"/>
              </a:spcAft>
              <a:buNone/>
            </a:pPr>
            <a:endParaRPr sz="2800">
              <a:solidFill>
                <a:srgbClr val="FFFFFF"/>
              </a:solidFill>
              <a:latin typeface="Julius Sans One"/>
              <a:ea typeface="Julius Sans One"/>
              <a:cs typeface="Julius Sans One"/>
              <a:sym typeface="Julius Sans One"/>
            </a:endParaRPr>
          </a:p>
        </p:txBody>
      </p:sp>
      <p:pic>
        <p:nvPicPr>
          <p:cNvPr id="494" name="Google Shape;494;p62"/>
          <p:cNvPicPr preferRelativeResize="0"/>
          <p:nvPr/>
        </p:nvPicPr>
        <p:blipFill>
          <a:blip r:embed="rId3">
            <a:alphaModFix/>
          </a:blip>
          <a:stretch>
            <a:fillRect/>
          </a:stretch>
        </p:blipFill>
        <p:spPr>
          <a:xfrm>
            <a:off x="1597950" y="1175475"/>
            <a:ext cx="5948100" cy="3587025"/>
          </a:xfrm>
          <a:prstGeom prst="rect">
            <a:avLst/>
          </a:prstGeom>
          <a:noFill/>
          <a:ln w="25400" cap="flat" cmpd="sng">
            <a:solidFill>
              <a:srgbClr val="D9D9D9"/>
            </a:solidFill>
            <a:prstDash val="solid"/>
            <a:miter lim="8000"/>
            <a:headEnd type="none" w="sm" len="sm"/>
            <a:tailEnd type="none" w="sm" len="sm"/>
          </a:ln>
        </p:spPr>
      </p:pic>
      <p:sp>
        <p:nvSpPr>
          <p:cNvPr id="495" name="Google Shape;495;p62"/>
          <p:cNvSpPr/>
          <p:nvPr/>
        </p:nvSpPr>
        <p:spPr>
          <a:xfrm>
            <a:off x="2763475" y="2405200"/>
            <a:ext cx="3591600" cy="1402800"/>
          </a:xfrm>
          <a:prstGeom prst="rect">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marL="0" lvl="0" indent="0" algn="l" rtl="0">
              <a:spcBef>
                <a:spcPts val="0"/>
              </a:spcBef>
              <a:spcAft>
                <a:spcPts val="0"/>
              </a:spcAft>
              <a:buNone/>
            </a:pPr>
            <a:endParaRPr sz="2800">
              <a:solidFill>
                <a:srgbClr val="FFFFFF"/>
              </a:solidFill>
              <a:latin typeface="Julius Sans One"/>
              <a:ea typeface="Julius Sans One"/>
              <a:cs typeface="Julius Sans One"/>
              <a:sym typeface="Julius Sans One"/>
            </a:endParaRPr>
          </a:p>
        </p:txBody>
      </p:sp>
      <p:pic>
        <p:nvPicPr>
          <p:cNvPr id="502" name="Google Shape;502;p63"/>
          <p:cNvPicPr preferRelativeResize="0"/>
          <p:nvPr/>
        </p:nvPicPr>
        <p:blipFill>
          <a:blip r:embed="rId3">
            <a:alphaModFix/>
          </a:blip>
          <a:stretch>
            <a:fillRect/>
          </a:stretch>
        </p:blipFill>
        <p:spPr>
          <a:xfrm>
            <a:off x="1597950" y="1175475"/>
            <a:ext cx="5948100" cy="3587022"/>
          </a:xfrm>
          <a:prstGeom prst="rect">
            <a:avLst/>
          </a:prstGeom>
          <a:noFill/>
          <a:ln w="25400" cap="flat" cmpd="sng">
            <a:solidFill>
              <a:srgbClr val="D9D9D9"/>
            </a:solidFill>
            <a:prstDash val="solid"/>
            <a:miter lim="8000"/>
            <a:headEnd type="none" w="sm" len="sm"/>
            <a:tailEnd type="none" w="sm" len="sm"/>
          </a:ln>
        </p:spPr>
      </p:pic>
      <p:sp>
        <p:nvSpPr>
          <p:cNvPr id="503" name="Google Shape;503;p63"/>
          <p:cNvSpPr/>
          <p:nvPr/>
        </p:nvSpPr>
        <p:spPr>
          <a:xfrm>
            <a:off x="5248100" y="3811400"/>
            <a:ext cx="988800" cy="4056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marL="0" lvl="0" indent="0" algn="l" rtl="0">
              <a:spcBef>
                <a:spcPts val="0"/>
              </a:spcBef>
              <a:spcAft>
                <a:spcPts val="0"/>
              </a:spcAft>
              <a:buNone/>
            </a:pPr>
            <a:endParaRPr sz="2800">
              <a:solidFill>
                <a:srgbClr val="FFFFFF"/>
              </a:solidFill>
              <a:latin typeface="Julius Sans One"/>
              <a:ea typeface="Julius Sans One"/>
              <a:cs typeface="Julius Sans One"/>
              <a:sym typeface="Julius Sans One"/>
            </a:endParaRPr>
          </a:p>
        </p:txBody>
      </p:sp>
      <p:pic>
        <p:nvPicPr>
          <p:cNvPr id="510" name="Google Shape;510;p64"/>
          <p:cNvPicPr preferRelativeResize="0"/>
          <p:nvPr/>
        </p:nvPicPr>
        <p:blipFill>
          <a:blip r:embed="rId3">
            <a:alphaModFix/>
          </a:blip>
          <a:stretch>
            <a:fillRect/>
          </a:stretch>
        </p:blipFill>
        <p:spPr>
          <a:xfrm>
            <a:off x="1630338" y="1175475"/>
            <a:ext cx="5883321" cy="3587025"/>
          </a:xfrm>
          <a:prstGeom prst="rect">
            <a:avLst/>
          </a:prstGeom>
          <a:noFill/>
          <a:ln w="25400" cap="flat" cmpd="sng">
            <a:solidFill>
              <a:srgbClr val="D9D9D9"/>
            </a:solidFill>
            <a:prstDash val="solid"/>
            <a:miter lim="8000"/>
            <a:headEnd type="none" w="sm" len="sm"/>
            <a:tailEnd type="none" w="sm" len="sm"/>
          </a:ln>
        </p:spPr>
      </p:pic>
      <p:sp>
        <p:nvSpPr>
          <p:cNvPr id="511" name="Google Shape;511;p64"/>
          <p:cNvSpPr/>
          <p:nvPr/>
        </p:nvSpPr>
        <p:spPr>
          <a:xfrm>
            <a:off x="3262100" y="1825425"/>
            <a:ext cx="1386000" cy="3297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marL="0" lvl="0" indent="0" algn="l" rtl="0">
              <a:spcBef>
                <a:spcPts val="0"/>
              </a:spcBef>
              <a:spcAft>
                <a:spcPts val="0"/>
              </a:spcAft>
              <a:buNone/>
            </a:pPr>
            <a:endParaRPr sz="2800">
              <a:solidFill>
                <a:srgbClr val="FFFFFF"/>
              </a:solidFill>
              <a:latin typeface="Julius Sans One"/>
              <a:ea typeface="Julius Sans One"/>
              <a:cs typeface="Julius Sans One"/>
              <a:sym typeface="Julius Sans One"/>
            </a:endParaRPr>
          </a:p>
        </p:txBody>
      </p:sp>
      <p:pic>
        <p:nvPicPr>
          <p:cNvPr id="518" name="Google Shape;518;p65"/>
          <p:cNvPicPr preferRelativeResize="0"/>
          <p:nvPr/>
        </p:nvPicPr>
        <p:blipFill>
          <a:blip r:embed="rId3">
            <a:alphaModFix/>
          </a:blip>
          <a:stretch>
            <a:fillRect/>
          </a:stretch>
        </p:blipFill>
        <p:spPr>
          <a:xfrm>
            <a:off x="1630338" y="1175475"/>
            <a:ext cx="5883325" cy="3587027"/>
          </a:xfrm>
          <a:prstGeom prst="rect">
            <a:avLst/>
          </a:prstGeom>
          <a:noFill/>
          <a:ln w="25400" cap="flat" cmpd="sng">
            <a:solidFill>
              <a:srgbClr val="D9D9D9"/>
            </a:solidFill>
            <a:prstDash val="solid"/>
            <a:miter lim="8000"/>
            <a:headEnd type="none" w="sm" len="sm"/>
            <a:tailEnd type="none" w="sm" len="sm"/>
          </a:ln>
        </p:spPr>
      </p:pic>
      <p:sp>
        <p:nvSpPr>
          <p:cNvPr id="519" name="Google Shape;519;p65"/>
          <p:cNvSpPr/>
          <p:nvPr/>
        </p:nvSpPr>
        <p:spPr>
          <a:xfrm>
            <a:off x="2062050" y="2873350"/>
            <a:ext cx="1386000" cy="3297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6"/>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6"/>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600">
                <a:solidFill>
                  <a:srgbClr val="FFFFFF"/>
                </a:solidFill>
                <a:latin typeface="Julius Sans One"/>
                <a:ea typeface="Julius Sans One"/>
                <a:cs typeface="Julius Sans One"/>
                <a:sym typeface="Julius Sans One"/>
              </a:rPr>
              <a:t>Anonymous question tool</a:t>
            </a:r>
            <a:endParaRPr sz="2600">
              <a:solidFill>
                <a:srgbClr val="FFFFFF"/>
              </a:solidFill>
              <a:latin typeface="Julius Sans One"/>
              <a:ea typeface="Julius Sans One"/>
              <a:cs typeface="Julius Sans One"/>
              <a:sym typeface="Julius Sans One"/>
            </a:endParaRPr>
          </a:p>
        </p:txBody>
      </p:sp>
      <p:pic>
        <p:nvPicPr>
          <p:cNvPr id="526" name="Google Shape;526;p66"/>
          <p:cNvPicPr preferRelativeResize="0"/>
          <p:nvPr/>
        </p:nvPicPr>
        <p:blipFill>
          <a:blip r:embed="rId3">
            <a:alphaModFix/>
          </a:blip>
          <a:stretch>
            <a:fillRect/>
          </a:stretch>
        </p:blipFill>
        <p:spPr>
          <a:xfrm>
            <a:off x="1630338" y="1169638"/>
            <a:ext cx="5883325" cy="3592870"/>
          </a:xfrm>
          <a:prstGeom prst="rect">
            <a:avLst/>
          </a:prstGeom>
          <a:noFill/>
          <a:ln w="25400" cap="flat" cmpd="sng">
            <a:solidFill>
              <a:srgbClr val="D9D9D9"/>
            </a:solidFill>
            <a:prstDash val="solid"/>
            <a:miter lim="8000"/>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7"/>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7"/>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33" name="Google Shape;533;p67"/>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Sending an anonymous question to teacher</a:t>
            </a:r>
            <a:endParaRPr sz="1800">
              <a:solidFill>
                <a:srgbClr val="3E9E8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8"/>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8"/>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40" name="Google Shape;540;p68"/>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47" name="Google Shape;547;p69"/>
          <p:cNvPicPr preferRelativeResize="0"/>
          <p:nvPr/>
        </p:nvPicPr>
        <p:blipFill>
          <a:blip r:embed="rId3">
            <a:alphaModFix/>
          </a:blip>
          <a:stretch>
            <a:fillRect/>
          </a:stretch>
        </p:blipFill>
        <p:spPr>
          <a:xfrm>
            <a:off x="1632900" y="1204175"/>
            <a:ext cx="5883325" cy="3562930"/>
          </a:xfrm>
          <a:prstGeom prst="rect">
            <a:avLst/>
          </a:prstGeom>
          <a:noFill/>
          <a:ln w="25400" cap="flat" cmpd="sng">
            <a:solidFill>
              <a:srgbClr val="D9D9D9"/>
            </a:solidFill>
            <a:prstDash val="solid"/>
            <a:miter lim="8000"/>
            <a:headEnd type="none" w="sm" len="sm"/>
            <a:tailEnd type="none" w="sm" len="sm"/>
          </a:ln>
        </p:spPr>
      </p:pic>
      <p:sp>
        <p:nvSpPr>
          <p:cNvPr id="548" name="Google Shape;548;p69"/>
          <p:cNvSpPr/>
          <p:nvPr/>
        </p:nvSpPr>
        <p:spPr>
          <a:xfrm>
            <a:off x="2569125" y="2476150"/>
            <a:ext cx="760500" cy="3297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55" name="Google Shape;555;p70"/>
          <p:cNvPicPr preferRelativeResize="0"/>
          <p:nvPr/>
        </p:nvPicPr>
        <p:blipFill>
          <a:blip r:embed="rId3">
            <a:alphaModFix/>
          </a:blip>
          <a:stretch>
            <a:fillRect/>
          </a:stretch>
        </p:blipFill>
        <p:spPr>
          <a:xfrm>
            <a:off x="1632900" y="1204175"/>
            <a:ext cx="5883325" cy="3568819"/>
          </a:xfrm>
          <a:prstGeom prst="rect">
            <a:avLst/>
          </a:prstGeom>
          <a:noFill/>
          <a:ln w="25400" cap="flat" cmpd="sng">
            <a:solidFill>
              <a:srgbClr val="D9D9D9"/>
            </a:solidFill>
            <a:prstDash val="solid"/>
            <a:miter lim="8000"/>
            <a:headEnd type="none" w="sm" len="sm"/>
            <a:tailEnd type="none" w="sm" len="sm"/>
          </a:ln>
        </p:spPr>
      </p:pic>
      <p:sp>
        <p:nvSpPr>
          <p:cNvPr id="556" name="Google Shape;556;p70"/>
          <p:cNvSpPr/>
          <p:nvPr/>
        </p:nvSpPr>
        <p:spPr>
          <a:xfrm>
            <a:off x="4668228" y="2743677"/>
            <a:ext cx="223812" cy="200691"/>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63" name="Google Shape;563;p71"/>
          <p:cNvPicPr preferRelativeResize="0"/>
          <p:nvPr/>
        </p:nvPicPr>
        <p:blipFill>
          <a:blip r:embed="rId3">
            <a:alphaModFix/>
          </a:blip>
          <a:stretch>
            <a:fillRect/>
          </a:stretch>
        </p:blipFill>
        <p:spPr>
          <a:xfrm>
            <a:off x="1632900" y="1208700"/>
            <a:ext cx="5883325" cy="3559784"/>
          </a:xfrm>
          <a:prstGeom prst="rect">
            <a:avLst/>
          </a:prstGeom>
          <a:noFill/>
          <a:ln w="25400" cap="flat" cmpd="sng">
            <a:solidFill>
              <a:srgbClr val="D9D9D9"/>
            </a:solidFill>
            <a:prstDash val="solid"/>
            <a:miter lim="8000"/>
            <a:headEnd type="none" w="sm" len="sm"/>
            <a:tailEnd type="none" w="sm" len="sm"/>
          </a:ln>
        </p:spPr>
      </p:pic>
      <p:sp>
        <p:nvSpPr>
          <p:cNvPr id="564" name="Google Shape;564;p71"/>
          <p:cNvSpPr/>
          <p:nvPr/>
        </p:nvSpPr>
        <p:spPr>
          <a:xfrm>
            <a:off x="4808650" y="2729825"/>
            <a:ext cx="228300" cy="219600"/>
          </a:xfrm>
          <a:prstGeom prst="ellipse">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97" name="Google Shape;97;p18"/>
          <p:cNvPicPr preferRelativeResize="0"/>
          <p:nvPr/>
        </p:nvPicPr>
        <p:blipFill>
          <a:blip r:embed="rId3">
            <a:alphaModFix/>
          </a:blip>
          <a:stretch>
            <a:fillRect/>
          </a:stretch>
        </p:blipFill>
        <p:spPr>
          <a:xfrm>
            <a:off x="356975" y="1261700"/>
            <a:ext cx="3525726" cy="3208551"/>
          </a:xfrm>
          <a:prstGeom prst="rect">
            <a:avLst/>
          </a:prstGeom>
          <a:noFill/>
          <a:ln>
            <a:noFill/>
          </a:ln>
        </p:spPr>
      </p:pic>
      <p:pic>
        <p:nvPicPr>
          <p:cNvPr id="98" name="Google Shape;98;p18"/>
          <p:cNvPicPr preferRelativeResize="0"/>
          <p:nvPr/>
        </p:nvPicPr>
        <p:blipFill rotWithShape="1">
          <a:blip r:embed="rId4">
            <a:alphaModFix/>
          </a:blip>
          <a:srcRect l="3883"/>
          <a:stretch/>
        </p:blipFill>
        <p:spPr>
          <a:xfrm>
            <a:off x="255825" y="1239950"/>
            <a:ext cx="3724275" cy="3208549"/>
          </a:xfrm>
          <a:prstGeom prst="rect">
            <a:avLst/>
          </a:prstGeom>
          <a:noFill/>
          <a:ln>
            <a:noFill/>
          </a:ln>
        </p:spPr>
      </p:pic>
      <p:pic>
        <p:nvPicPr>
          <p:cNvPr id="99" name="Google Shape;99;p18"/>
          <p:cNvPicPr preferRelativeResize="0"/>
          <p:nvPr/>
        </p:nvPicPr>
        <p:blipFill>
          <a:blip r:embed="rId5">
            <a:alphaModFix/>
          </a:blip>
          <a:stretch>
            <a:fillRect/>
          </a:stretch>
        </p:blipFill>
        <p:spPr>
          <a:xfrm>
            <a:off x="4886100" y="1261700"/>
            <a:ext cx="4074338" cy="3208551"/>
          </a:xfrm>
          <a:prstGeom prst="rect">
            <a:avLst/>
          </a:prstGeom>
          <a:noFill/>
          <a:ln>
            <a:noFill/>
          </a:ln>
        </p:spPr>
      </p:pic>
      <p:sp>
        <p:nvSpPr>
          <p:cNvPr id="100" name="Google Shape;100;p18"/>
          <p:cNvSpPr/>
          <p:nvPr/>
        </p:nvSpPr>
        <p:spPr>
          <a:xfrm>
            <a:off x="2955957" y="2779407"/>
            <a:ext cx="2448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1167125" y="2679500"/>
            <a:ext cx="117000" cy="464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2"/>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2"/>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71" name="Google Shape;571;p72"/>
          <p:cNvPicPr preferRelativeResize="0"/>
          <p:nvPr/>
        </p:nvPicPr>
        <p:blipFill>
          <a:blip r:embed="rId3">
            <a:alphaModFix/>
          </a:blip>
          <a:stretch>
            <a:fillRect/>
          </a:stretch>
        </p:blipFill>
        <p:spPr>
          <a:xfrm>
            <a:off x="1632900" y="1208700"/>
            <a:ext cx="5883325" cy="3538955"/>
          </a:xfrm>
          <a:prstGeom prst="rect">
            <a:avLst/>
          </a:prstGeom>
          <a:noFill/>
          <a:ln w="25400" cap="flat" cmpd="sng">
            <a:solidFill>
              <a:srgbClr val="D9D9D9"/>
            </a:solidFill>
            <a:prstDash val="solid"/>
            <a:miter lim="8000"/>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3"/>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3"/>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78" name="Google Shape;578;p73"/>
          <p:cNvSpPr txBox="1"/>
          <p:nvPr/>
        </p:nvSpPr>
        <p:spPr>
          <a:xfrm>
            <a:off x="910750" y="1374200"/>
            <a:ext cx="6856500" cy="180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marL="914400" lvl="0" indent="-342900" algn="l" rtl="0">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4"/>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4"/>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Summary</a:t>
            </a:r>
            <a:endParaRPr sz="2800">
              <a:solidFill>
                <a:srgbClr val="FFFFFF"/>
              </a:solidFill>
              <a:latin typeface="Julius Sans One"/>
              <a:ea typeface="Julius Sans One"/>
              <a:cs typeface="Julius Sans One"/>
              <a:sym typeface="Julius Sans One"/>
            </a:endParaRPr>
          </a:p>
        </p:txBody>
      </p:sp>
      <p:sp>
        <p:nvSpPr>
          <p:cNvPr id="585" name="Google Shape;585;p74"/>
          <p:cNvSpPr txBox="1"/>
          <p:nvPr/>
        </p:nvSpPr>
        <p:spPr>
          <a:xfrm>
            <a:off x="910750" y="1374200"/>
            <a:ext cx="7244400" cy="3130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Don’t sacrifice usability for something cute or cool (sometimes simple icons can’t communicate what you intend!)</a:t>
            </a:r>
            <a:endParaRPr sz="1800">
              <a:solidFill>
                <a:srgbClr val="434343"/>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Performing multiple usability tests can help nail down fundamentally confusing parts of your design</a:t>
            </a:r>
            <a:endParaRPr sz="1800">
              <a:solidFill>
                <a:srgbClr val="434343"/>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It is important to consider the order in which tasks are presented to optimize the user experience</a:t>
            </a:r>
            <a:endParaRPr sz="1800">
              <a:solidFill>
                <a:srgbClr val="434343"/>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8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5"/>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5"/>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FFFF"/>
              </a:solidFill>
              <a:latin typeface="Julius Sans One"/>
              <a:ea typeface="Julius Sans One"/>
              <a:cs typeface="Julius Sans One"/>
              <a:sym typeface="Julius Sans One"/>
            </a:endParaRPr>
          </a:p>
        </p:txBody>
      </p:sp>
      <p:sp>
        <p:nvSpPr>
          <p:cNvPr id="592" name="Google Shape;592;p75"/>
          <p:cNvSpPr txBox="1"/>
          <p:nvPr/>
        </p:nvSpPr>
        <p:spPr>
          <a:xfrm>
            <a:off x="3359250" y="2210850"/>
            <a:ext cx="2425500" cy="721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3600">
                <a:solidFill>
                  <a:srgbClr val="434343"/>
                </a:solidFill>
                <a:latin typeface="Proxima Nova"/>
                <a:ea typeface="Proxima Nova"/>
                <a:cs typeface="Proxima Nova"/>
                <a:sym typeface="Proxima Nova"/>
              </a:rPr>
              <a:t>Thank you!</a:t>
            </a:r>
            <a:endParaRPr sz="3600">
              <a:solidFill>
                <a:srgbClr val="434343"/>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09" name="Google Shape;109;p19"/>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10" name="Google Shape;110;p19"/>
          <p:cNvSpPr/>
          <p:nvPr/>
        </p:nvSpPr>
        <p:spPr>
          <a:xfrm>
            <a:off x="931610" y="3073400"/>
            <a:ext cx="7785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9"/>
          <p:cNvPicPr preferRelativeResize="0"/>
          <p:nvPr/>
        </p:nvPicPr>
        <p:blipFill>
          <a:blip r:embed="rId4">
            <a:alphaModFix/>
          </a:blip>
          <a:stretch>
            <a:fillRect/>
          </a:stretch>
        </p:blipFill>
        <p:spPr>
          <a:xfrm>
            <a:off x="4840700" y="1261700"/>
            <a:ext cx="3827752" cy="3208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19" name="Google Shape;119;p20"/>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20" name="Google Shape;120;p20"/>
          <p:cNvSpPr/>
          <p:nvPr/>
        </p:nvSpPr>
        <p:spPr>
          <a:xfrm>
            <a:off x="931610" y="3073400"/>
            <a:ext cx="7785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20"/>
          <p:cNvPicPr preferRelativeResize="0"/>
          <p:nvPr/>
        </p:nvPicPr>
        <p:blipFill>
          <a:blip r:embed="rId4">
            <a:alphaModFix/>
          </a:blip>
          <a:stretch>
            <a:fillRect/>
          </a:stretch>
        </p:blipFill>
        <p:spPr>
          <a:xfrm>
            <a:off x="138638" y="1267300"/>
            <a:ext cx="3827752" cy="3208551"/>
          </a:xfrm>
          <a:prstGeom prst="rect">
            <a:avLst/>
          </a:prstGeom>
          <a:noFill/>
          <a:ln>
            <a:noFill/>
          </a:ln>
        </p:spPr>
      </p:pic>
      <p:pic>
        <p:nvPicPr>
          <p:cNvPr id="123" name="Google Shape;123;p20"/>
          <p:cNvPicPr preferRelativeResize="0"/>
          <p:nvPr/>
        </p:nvPicPr>
        <p:blipFill>
          <a:blip r:embed="rId5">
            <a:alphaModFix/>
          </a:blip>
          <a:stretch>
            <a:fillRect/>
          </a:stretch>
        </p:blipFill>
        <p:spPr>
          <a:xfrm>
            <a:off x="4842350" y="1268266"/>
            <a:ext cx="3827751" cy="32019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p:nvPr/>
        </p:nvSpPr>
        <p:spPr>
          <a:xfrm>
            <a:off x="-6900" y="0"/>
            <a:ext cx="9157800" cy="808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p:nvPr/>
        </p:nvSpPr>
        <p:spPr>
          <a:xfrm>
            <a:off x="311700" y="1179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30" name="Google Shape;130;p21"/>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31" name="Google Shape;131;p21"/>
          <p:cNvSpPr/>
          <p:nvPr/>
        </p:nvSpPr>
        <p:spPr>
          <a:xfrm>
            <a:off x="931610" y="3073400"/>
            <a:ext cx="778500" cy="26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4079800" y="2585225"/>
            <a:ext cx="628200" cy="5727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1"/>
          <p:cNvPicPr preferRelativeResize="0"/>
          <p:nvPr/>
        </p:nvPicPr>
        <p:blipFill>
          <a:blip r:embed="rId4">
            <a:alphaModFix/>
          </a:blip>
          <a:stretch>
            <a:fillRect/>
          </a:stretch>
        </p:blipFill>
        <p:spPr>
          <a:xfrm>
            <a:off x="138638" y="1267300"/>
            <a:ext cx="3827752" cy="3208551"/>
          </a:xfrm>
          <a:prstGeom prst="rect">
            <a:avLst/>
          </a:prstGeom>
          <a:noFill/>
          <a:ln>
            <a:noFill/>
          </a:ln>
        </p:spPr>
      </p:pic>
      <p:pic>
        <p:nvPicPr>
          <p:cNvPr id="134" name="Google Shape;134;p21"/>
          <p:cNvPicPr preferRelativeResize="0"/>
          <p:nvPr/>
        </p:nvPicPr>
        <p:blipFill>
          <a:blip r:embed="rId5">
            <a:alphaModFix/>
          </a:blip>
          <a:stretch>
            <a:fillRect/>
          </a:stretch>
        </p:blipFill>
        <p:spPr>
          <a:xfrm>
            <a:off x="138650" y="1270579"/>
            <a:ext cx="3827751" cy="3201983"/>
          </a:xfrm>
          <a:prstGeom prst="rect">
            <a:avLst/>
          </a:prstGeom>
          <a:noFill/>
          <a:ln>
            <a:noFill/>
          </a:ln>
        </p:spPr>
      </p:pic>
      <p:pic>
        <p:nvPicPr>
          <p:cNvPr id="135" name="Google Shape;135;p21"/>
          <p:cNvPicPr preferRelativeResize="0"/>
          <p:nvPr/>
        </p:nvPicPr>
        <p:blipFill>
          <a:blip r:embed="rId6">
            <a:alphaModFix/>
          </a:blip>
          <a:stretch>
            <a:fillRect/>
          </a:stretch>
        </p:blipFill>
        <p:spPr>
          <a:xfrm>
            <a:off x="4905100" y="1233916"/>
            <a:ext cx="3827751" cy="3241934"/>
          </a:xfrm>
          <a:prstGeom prst="rect">
            <a:avLst/>
          </a:prstGeom>
          <a:noFill/>
          <a:ln>
            <a:noFill/>
          </a:ln>
        </p:spPr>
      </p:pic>
      <p:sp>
        <p:nvSpPr>
          <p:cNvPr id="136" name="Google Shape;136;p21"/>
          <p:cNvSpPr/>
          <p:nvPr/>
        </p:nvSpPr>
        <p:spPr>
          <a:xfrm>
            <a:off x="1292900" y="3005525"/>
            <a:ext cx="188700" cy="179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543175" y="1609500"/>
            <a:ext cx="388500" cy="179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1059</Words>
  <Application>Microsoft Office PowerPoint</Application>
  <PresentationFormat>On-screen Show (16:9)</PresentationFormat>
  <Paragraphs>205</Paragraphs>
  <Slides>63</Slides>
  <Notes>63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Julius Sans One</vt:lpstr>
      <vt:lpstr>Proxima Nova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A. Fogarty</cp:lastModifiedBy>
  <cp:revision>2</cp:revision>
  <dcterms:modified xsi:type="dcterms:W3CDTF">2019-12-24T00:36:27Z</dcterms:modified>
</cp:coreProperties>
</file>